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2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y="5143500" cx="9144000"/>
  <p:notesSz cx="6858000" cy="9144000"/>
  <p:embeddedFontLst>
    <p:embeddedFont>
      <p:font typeface="Raleway"/>
      <p:regular r:id="rId30"/>
      <p:bold r:id="rId31"/>
      <p:italic r:id="rId32"/>
      <p:boldItalic r:id="rId33"/>
    </p:embeddedFont>
    <p:embeddedFont>
      <p:font typeface="Lato"/>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629ABB7-3A34-4B6F-8C48-13442CD2747A}">
  <a:tblStyle styleId="{E629ABB7-3A34-4B6F-8C48-13442CD2747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fntdata"/><Relationship Id="rId30" Type="http://schemas.openxmlformats.org/officeDocument/2006/relationships/font" Target="fonts/Raleway-regular.fntdata"/><Relationship Id="rId11" Type="http://schemas.openxmlformats.org/officeDocument/2006/relationships/slide" Target="slides/slide6.xml"/><Relationship Id="rId33" Type="http://schemas.openxmlformats.org/officeDocument/2006/relationships/font" Target="fonts/Raleway-boldItalic.fntdata"/><Relationship Id="rId10" Type="http://schemas.openxmlformats.org/officeDocument/2006/relationships/slide" Target="slides/slide5.xml"/><Relationship Id="rId32" Type="http://schemas.openxmlformats.org/officeDocument/2006/relationships/font" Target="fonts/Raleway-italic.fntdata"/><Relationship Id="rId13" Type="http://schemas.openxmlformats.org/officeDocument/2006/relationships/slide" Target="slides/slide8.xml"/><Relationship Id="rId35" Type="http://schemas.openxmlformats.org/officeDocument/2006/relationships/font" Target="fonts/Lato-bold.fntdata"/><Relationship Id="rId12" Type="http://schemas.openxmlformats.org/officeDocument/2006/relationships/slide" Target="slides/slide7.xml"/><Relationship Id="rId34" Type="http://schemas.openxmlformats.org/officeDocument/2006/relationships/font" Target="fonts/Lato-regular.fntdata"/><Relationship Id="rId15" Type="http://schemas.openxmlformats.org/officeDocument/2006/relationships/slide" Target="slides/slide10.xml"/><Relationship Id="rId37" Type="http://schemas.openxmlformats.org/officeDocument/2006/relationships/font" Target="fonts/Lato-boldItalic.fntdata"/><Relationship Id="rId14" Type="http://schemas.openxmlformats.org/officeDocument/2006/relationships/slide" Target="slides/slide9.xml"/><Relationship Id="rId36" Type="http://schemas.openxmlformats.org/officeDocument/2006/relationships/font" Target="fonts/Lato-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56e5bfeda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56e5bfeda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Welcome to session 4 of the webinar series “Exploring the New Jersey Dyslexia Handbook: A Guide to Early Literacy Development and Reading Struggles.” This four part webinar series is designed to help school districts become familiar with the guidance contained in the state handbook and to support district-based stakeholder teams in making the best educational programming decisions for the students in their schools. This series can be used as an implementation tool for districts interested in building a strong preventive model of screening and tiered intervention for students struggling in the area of reading. Each installment will provide team members with an overview of content and activities to support the team members in translating the information discussed into best practices in their schools and classrooms.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In this fourth and final installment of the series, we will review the diagnostic and comprehensive assessment section of the handbook.</a:t>
            </a:r>
            <a:endParaRPr sz="9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5e8bc233de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5e8bc233de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Reading comprehension is different from listening comprehension because it relies on the student’s ability to decode text. Measuring reading comprehension can be complicated as reading comprehension tests vary significantly in their processing demands and how they measure this complex ability. Some</a:t>
            </a:r>
            <a:r>
              <a:rPr lang="en" sz="900">
                <a:highlight>
                  <a:srgbClr val="00FFFF"/>
                </a:highlight>
              </a:rPr>
              <a:t> informal reading</a:t>
            </a:r>
            <a:r>
              <a:rPr lang="en" sz="900"/>
              <a:t> </a:t>
            </a:r>
            <a:r>
              <a:rPr lang="en" sz="900">
                <a:highlight>
                  <a:srgbClr val="00FFFF"/>
                </a:highlight>
              </a:rPr>
              <a:t>inventories ask students to retell a passage that they have read either orally or silently and some include specific questions</a:t>
            </a:r>
            <a:r>
              <a:rPr lang="en" sz="900"/>
              <a:t> that can focus on literal and inferential thinking. Sometimes the passage is available for students to look back at when answering questions and sometimes students are not allowed to look back at the passage. Some informal reading inventories provide additional passages to assess a student’s listening comprehension of a text read to them as a comparison measure to oral or silent reading tasks.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Curriculum-Based Measures</a:t>
            </a:r>
            <a:r>
              <a:rPr lang="en" sz="900"/>
              <a:t> </a:t>
            </a:r>
            <a:r>
              <a:rPr lang="en" sz="900"/>
              <a:t>may also provide information on reading comprehension such as </a:t>
            </a:r>
            <a:r>
              <a:rPr lang="en" sz="900">
                <a:highlight>
                  <a:srgbClr val="00FFFF"/>
                </a:highlight>
              </a:rPr>
              <a:t>cloze</a:t>
            </a:r>
            <a:r>
              <a:rPr lang="en" sz="900"/>
              <a:t> reading tasks where students are asked to read a text silently and fill in missing words from the text to complete the passage or </a:t>
            </a:r>
            <a:r>
              <a:rPr lang="en" sz="900">
                <a:highlight>
                  <a:srgbClr val="00FFFF"/>
                </a:highlight>
              </a:rPr>
              <a:t>maze</a:t>
            </a:r>
            <a:r>
              <a:rPr lang="en" sz="900"/>
              <a:t> tasks which are a type of cloze reading task that offer a set of three choices for students to choose from to fill in the missing word.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Typically, students</a:t>
            </a:r>
            <a:r>
              <a:rPr lang="en" sz="900"/>
              <a:t> with dyslexia score </a:t>
            </a:r>
            <a:r>
              <a:rPr lang="en" sz="900">
                <a:highlight>
                  <a:srgbClr val="00FFFF"/>
                </a:highlight>
              </a:rPr>
              <a:t>lower on</a:t>
            </a:r>
            <a:r>
              <a:rPr lang="en" sz="900"/>
              <a:t> tests of reading comprehension than on listening comprehension tasks. A lower reading comprehension score may be due to several factors, such as, missing important information, misunderstanding the content due to word reading errors, and/or difficulty connecting presented ideas due to time lapses caused by fluency weaknesses that impact working memory. By including an assessment of listening comprehension, the evaluator is able to determine if there is a gap between what a student is cognitively capable of comprehending and what he or she is able to comprehend through independent reading.</a:t>
            </a:r>
            <a:endParaRPr sz="9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5e8bc233de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5e8bc233de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t>Written expression</a:t>
            </a:r>
            <a:r>
              <a:rPr lang="en" sz="900"/>
              <a:t> is a highly complex process that depends on the integration of many different skills. One skill, </a:t>
            </a:r>
            <a:r>
              <a:rPr lang="en"/>
              <a:t>encoding, is defined as the process of using sound-letter correspondences to spell. </a:t>
            </a:r>
            <a:r>
              <a:rPr lang="en" sz="900">
                <a:highlight>
                  <a:srgbClr val="00FFFF"/>
                </a:highlight>
              </a:rPr>
              <a:t>An assessment </a:t>
            </a:r>
            <a:r>
              <a:rPr lang="en" sz="900"/>
              <a:t>of a student’s writing sample should analyze </a:t>
            </a:r>
            <a:r>
              <a:rPr lang="en" sz="900">
                <a:highlight>
                  <a:srgbClr val="00FFFF"/>
                </a:highlight>
              </a:rPr>
              <a:t>handwriting for legibility and fluency, spelling words in a list and in context, mechanics, syntax, vocabulary, and paragraph writing.</a:t>
            </a:r>
            <a:endParaRPr sz="900">
              <a:highlight>
                <a:srgbClr val="00FFFF"/>
              </a:highlight>
            </a:endParaRPr>
          </a:p>
          <a:p>
            <a:pPr indent="0" lvl="0" marL="0" rtl="0" algn="l">
              <a:spcBef>
                <a:spcPts val="0"/>
              </a:spcBef>
              <a:spcAft>
                <a:spcPts val="0"/>
              </a:spcAft>
              <a:buNone/>
            </a:pPr>
            <a:r>
              <a:t/>
            </a:r>
            <a:endParaRPr sz="900">
              <a:highlight>
                <a:srgbClr val="00FFFF"/>
              </a:highlight>
            </a:endParaRPr>
          </a:p>
          <a:p>
            <a:pPr indent="0" lvl="0" marL="0" rtl="0" algn="l">
              <a:spcBef>
                <a:spcPts val="0"/>
              </a:spcBef>
              <a:spcAft>
                <a:spcPts val="0"/>
              </a:spcAft>
              <a:buNone/>
            </a:pPr>
            <a:r>
              <a:rPr lang="en" sz="900">
                <a:highlight>
                  <a:srgbClr val="00FFFF"/>
                </a:highlight>
              </a:rPr>
              <a:t>Informal Spelling Surveys</a:t>
            </a:r>
            <a:r>
              <a:rPr lang="en" sz="900"/>
              <a:t> or Inventories can provide information specific to students’ encoding skills, such as which graphemes and orthographic patterns students have mastered and which ones will need targeted instruction.</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Some students with dyslexia</a:t>
            </a:r>
            <a:r>
              <a:rPr lang="en" sz="900"/>
              <a:t> will have </a:t>
            </a:r>
            <a:r>
              <a:rPr lang="en" sz="900">
                <a:highlight>
                  <a:srgbClr val="00FFFF"/>
                </a:highlight>
              </a:rPr>
              <a:t>difficulty</a:t>
            </a:r>
            <a:r>
              <a:rPr lang="en" sz="900"/>
              <a:t> recalling the letters and orthographic patterns used in print. </a:t>
            </a:r>
            <a:r>
              <a:rPr lang="en" sz="900">
                <a:highlight>
                  <a:srgbClr val="00FFFF"/>
                </a:highlight>
              </a:rPr>
              <a:t>Spelling </a:t>
            </a:r>
            <a:r>
              <a:rPr lang="en" sz="900"/>
              <a:t>is usually the most severe weakness among students with dyslexia and the most difficult to remedy. Many students with dyslexia also have </a:t>
            </a:r>
            <a:r>
              <a:rPr lang="en" sz="900">
                <a:highlight>
                  <a:srgbClr val="00FFFF"/>
                </a:highlight>
              </a:rPr>
              <a:t>writing difficulties</a:t>
            </a:r>
            <a:r>
              <a:rPr lang="en" sz="900"/>
              <a:t>, such as </a:t>
            </a:r>
            <a:r>
              <a:rPr lang="en" sz="900">
                <a:highlight>
                  <a:srgbClr val="00FFFF"/>
                </a:highlight>
              </a:rPr>
              <a:t>poor handwriting, poor spelling in context and poor sentence structure</a:t>
            </a:r>
            <a:r>
              <a:rPr lang="en" sz="900"/>
              <a:t>. </a:t>
            </a:r>
            <a:endParaRPr sz="900"/>
          </a:p>
          <a:p>
            <a:pPr indent="0" lvl="0" marL="0" rtl="0" algn="l">
              <a:spcBef>
                <a:spcPts val="0"/>
              </a:spcBef>
              <a:spcAft>
                <a:spcPts val="0"/>
              </a:spcAft>
              <a:buNone/>
            </a:pPr>
            <a:r>
              <a:t/>
            </a:r>
            <a:endParaRPr sz="900">
              <a:highlight>
                <a:srgbClr val="00FFFF"/>
              </a:highlight>
            </a:endParaRPr>
          </a:p>
          <a:p>
            <a:pPr indent="0" lvl="0" marL="0" rtl="0" algn="l">
              <a:spcBef>
                <a:spcPts val="0"/>
              </a:spcBef>
              <a:spcAft>
                <a:spcPts val="0"/>
              </a:spcAft>
              <a:buNone/>
            </a:pPr>
            <a:r>
              <a:rPr lang="en" sz="900">
                <a:highlight>
                  <a:srgbClr val="00FFFF"/>
                </a:highlight>
              </a:rPr>
              <a:t>If handwriting/graphomotor </a:t>
            </a:r>
            <a:r>
              <a:rPr lang="en" sz="900"/>
              <a:t>or visual motor weaknesses are observed, such as an odd pencil grip, extreme pressure when writing, letters that do not sit consistently on the line, inconsistent letter height and relationship, inconsistent slant and spacing or poor letter and number formation, a referral to an occupational therapist may be warranted.</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9db72bad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9db72bad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900"/>
              <a:t>All of the information gained through diagnostic assessment should be used to tailor instruction and intervention for the individual student in a Tier 3 setting. When districts follow this model, a response to intervention approach is being followed.</a:t>
            </a:r>
            <a:endParaRPr sz="900"/>
          </a:p>
          <a:p>
            <a:pPr indent="0" lvl="0" marL="0" rtl="0" algn="l">
              <a:spcBef>
                <a:spcPts val="0"/>
              </a:spcBef>
              <a:spcAft>
                <a:spcPts val="0"/>
              </a:spcAft>
              <a:buClr>
                <a:schemeClr val="dk1"/>
              </a:buClr>
              <a:buSzPts val="1100"/>
              <a:buFont typeface="Arial"/>
              <a:buNone/>
            </a:pPr>
            <a:r>
              <a:t/>
            </a:r>
            <a:endParaRPr sz="900"/>
          </a:p>
          <a:p>
            <a:pPr indent="0" lvl="0" marL="0" rtl="0" algn="l">
              <a:spcBef>
                <a:spcPts val="0"/>
              </a:spcBef>
              <a:spcAft>
                <a:spcPts val="0"/>
              </a:spcAft>
              <a:buNone/>
            </a:pPr>
            <a:r>
              <a:rPr lang="en" sz="900"/>
              <a:t>When highly effective instructional approaches are utilized in core instruction and in targeted interventions, most mild to moderate phonological deficits can be resolved via a response to intervention approach. Students who demonstrate limited progress, despite being provided these best-practices in prevention and intervention, may require a Child Study Team Referral to determine eligibility for special education and related services.</a:t>
            </a:r>
            <a:endParaRPr sz="9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2599353967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2599353967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 </a:t>
            </a:r>
            <a:r>
              <a:rPr b="1" lang="en" sz="900"/>
              <a:t>Child Study Team evaluation </a:t>
            </a:r>
            <a:r>
              <a:rPr lang="en" sz="900"/>
              <a:t>can identify the source of a reading problem. It should determine if a student’s profile fits the definition of dyslexia, rule out or rule in other common causes of reading difficulties, and also suggest the need for additional testing or referral to a specialist. It should also provide information about a student’s individual areas of strength and weakness.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When conducting</a:t>
            </a:r>
            <a:r>
              <a:rPr lang="en" sz="900"/>
              <a:t> a Child Study Team assessment, it is important to review all universal screening, progress monitoring, and diagnostic assessment data collected to date</a:t>
            </a:r>
            <a:r>
              <a:rPr lang="en" sz="900"/>
              <a:t>; as well </a:t>
            </a:r>
            <a:r>
              <a:rPr lang="en" sz="900">
                <a:highlight>
                  <a:srgbClr val="00FFFF"/>
                </a:highlight>
              </a:rPr>
              <a:t>as </a:t>
            </a:r>
            <a:r>
              <a:rPr lang="en" sz="900">
                <a:highlight>
                  <a:srgbClr val="00FFFF"/>
                </a:highlight>
              </a:rPr>
              <a:t>information</a:t>
            </a:r>
            <a:r>
              <a:rPr lang="en" sz="900"/>
              <a:t> about a student’s birth history, family history, attainment of developmental milestones including speech and language development, medical and educational history, including early education. Information regarding languages spoken in the home and home literacy experiences are also important considerations.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The student</a:t>
            </a:r>
            <a:r>
              <a:rPr lang="en" sz="900"/>
              <a:t> should be assessed in all areas of suspected </a:t>
            </a:r>
            <a:r>
              <a:rPr lang="en" sz="900"/>
              <a:t>disability</a:t>
            </a:r>
            <a:r>
              <a:rPr lang="en" sz="900"/>
              <a:t>, which in the case of dyslexia, includes, at a minimum, phonemic awareness skills, </a:t>
            </a:r>
            <a:r>
              <a:rPr lang="en" sz="900"/>
              <a:t>phonological working memory, </a:t>
            </a:r>
            <a:r>
              <a:rPr lang="en" sz="900"/>
              <a:t>rapid naming skills, word reading, decoding skills, reading fluency, spelling, and reading comprehension.</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8a00238d0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8a00238d0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It is imperative that all members of the Child Study Team have a strong base of knowledge about the neurobiology of dyslexia and all aspects of reading acquisition. Child Study Team members can include the learning disability teacher consultant, school psychologist, </a:t>
            </a:r>
            <a:r>
              <a:rPr lang="en" sz="900"/>
              <a:t>social worker, </a:t>
            </a:r>
            <a:r>
              <a:rPr lang="en" sz="900"/>
              <a:t>and/or the speech-language pathologist.</a:t>
            </a:r>
            <a:endParaRPr sz="9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8fc6fdabc0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8fc6fdabc0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t>Learning Disabilities Teacher Consultants</a:t>
            </a:r>
            <a:r>
              <a:rPr lang="en" sz="900"/>
              <a:t> should have a </a:t>
            </a:r>
            <a:r>
              <a:rPr lang="en" sz="900">
                <a:highlight>
                  <a:srgbClr val="00FFFF"/>
                </a:highlight>
              </a:rPr>
              <a:t>thorough base</a:t>
            </a:r>
            <a:r>
              <a:rPr lang="en" sz="900"/>
              <a:t> of knowledge pertaining to the structure of language, how students learn to read, why some students struggle to learn to read, and what effective instructional practices should be implemented to remediate students’ specific areas of weakness. An LDTC’s evaluation should include </a:t>
            </a:r>
            <a:r>
              <a:rPr lang="en" sz="900">
                <a:highlight>
                  <a:srgbClr val="00FFFF"/>
                </a:highlight>
              </a:rPr>
              <a:t>complete analysis</a:t>
            </a:r>
            <a:r>
              <a:rPr lang="en" sz="900"/>
              <a:t> of subtest performance and interpretation of results that identify the student’s current levels of performance and how the student’s performance impacts his or her mastery of reading skills. An LDTC should </a:t>
            </a:r>
            <a:r>
              <a:rPr lang="en" sz="900">
                <a:highlight>
                  <a:srgbClr val="00FFFF"/>
                </a:highlight>
              </a:rPr>
              <a:t>look for patterns</a:t>
            </a:r>
            <a:r>
              <a:rPr lang="en" sz="900"/>
              <a:t> in test results to identify the profile of dyslexia.</a:t>
            </a:r>
            <a:r>
              <a:rPr lang="en" sz="900">
                <a:solidFill>
                  <a:srgbClr val="0000FF"/>
                </a:solidFill>
              </a:rPr>
              <a:t> </a:t>
            </a:r>
            <a:r>
              <a:rPr lang="en" sz="900"/>
              <a:t>Typically, students with dyslexia will have difficulty with spelling and reading single words, with particular difficulty decoding nonsense or unfamiliar words. Reading comprehension is often superior to decoding individual words, and oral reading is inaccurate and labored. Evidence in the evaluation results should demonstrate a phonological and/or orthographic weakness with other higher-level language functions relatively unaffected. LDTCs can play an important role as a mentor or coach in implementing effective reading interventions. </a:t>
            </a:r>
            <a:endParaRPr sz="900">
              <a:solidFill>
                <a:srgbClr val="FF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8fc6fdabc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8fc6fdabc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t>Social Workers</a:t>
            </a:r>
            <a:r>
              <a:rPr lang="en" sz="900"/>
              <a:t> </a:t>
            </a:r>
            <a:r>
              <a:rPr lang="en" sz="900">
                <a:highlight>
                  <a:srgbClr val="00FFFF"/>
                </a:highlight>
              </a:rPr>
              <a:t>play</a:t>
            </a:r>
            <a:r>
              <a:rPr lang="en" sz="900"/>
              <a:t> an important role in supporting families’ needs and identifying key factors which impact a student’s progress. Social workers’ interviews with family members should </a:t>
            </a:r>
            <a:r>
              <a:rPr lang="en" sz="900">
                <a:highlight>
                  <a:srgbClr val="00FFFF"/>
                </a:highlight>
              </a:rPr>
              <a:t>identify genetic</a:t>
            </a:r>
            <a:r>
              <a:rPr lang="en" sz="900"/>
              <a:t> and familial background that can help explain underlying neurobiological challenges that result in difficulty with mastering the phonological code, </a:t>
            </a:r>
            <a:r>
              <a:rPr lang="en" sz="900">
                <a:highlight>
                  <a:srgbClr val="00FFFF"/>
                </a:highlight>
              </a:rPr>
              <a:t>as well as</a:t>
            </a:r>
            <a:r>
              <a:rPr lang="en" sz="900"/>
              <a:t> any emotional and environmental factors.</a:t>
            </a:r>
            <a:endParaRPr>
              <a:solidFill>
                <a:srgbClr val="FF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8fc6fdabc0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8fc6fdabc0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t>Speech-Language Pathologists</a:t>
            </a:r>
            <a:r>
              <a:rPr lang="en" sz="900"/>
              <a:t> can</a:t>
            </a:r>
            <a:r>
              <a:rPr lang="en" sz="900">
                <a:highlight>
                  <a:srgbClr val="00FFFF"/>
                </a:highlight>
              </a:rPr>
              <a:t> play</a:t>
            </a:r>
            <a:r>
              <a:rPr lang="en" sz="900"/>
              <a:t> an important role during the evaluation process due to the connection between spoken and written language and the role both play in the development of literacy skills. Students with a history of speech and language delays, as well as difficulty using language strategically to communicate, think and learn can impact the development of reading and writing skills. A </a:t>
            </a:r>
            <a:r>
              <a:rPr lang="en" sz="900">
                <a:highlight>
                  <a:srgbClr val="00FFFF"/>
                </a:highlight>
              </a:rPr>
              <a:t>comprehensive evaluation</a:t>
            </a:r>
            <a:r>
              <a:rPr lang="en" sz="900"/>
              <a:t> should include assessment in both receptive and expressive language skills that assess the areas of phonology, morphology, syntax, semantics and pragmatics.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25c70cc0c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25c70cc0c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t>School Psychologists</a:t>
            </a:r>
            <a:r>
              <a:rPr lang="en" sz="900"/>
              <a:t> should </a:t>
            </a:r>
            <a:r>
              <a:rPr lang="en" sz="900">
                <a:highlight>
                  <a:srgbClr val="00FFFF"/>
                </a:highlight>
              </a:rPr>
              <a:t>understand</a:t>
            </a:r>
            <a:r>
              <a:rPr lang="en" sz="900"/>
              <a:t> the progression of literacy development and can identify the phase at which students are functioning. They can </a:t>
            </a:r>
            <a:r>
              <a:rPr lang="en" sz="900">
                <a:highlight>
                  <a:srgbClr val="00FFFF"/>
                </a:highlight>
              </a:rPr>
              <a:t>interpret how</a:t>
            </a:r>
            <a:r>
              <a:rPr lang="en" sz="900"/>
              <a:t> cognitive testing results relate to the student’s reading achievement and can</a:t>
            </a:r>
            <a:r>
              <a:rPr lang="en" sz="900">
                <a:highlight>
                  <a:srgbClr val="00FFFF"/>
                </a:highlight>
              </a:rPr>
              <a:t> provide</a:t>
            </a:r>
            <a:r>
              <a:rPr lang="en" sz="900"/>
              <a:t> sound recommendations for the educational programming of the student.</a:t>
            </a:r>
            <a:endParaRPr sz="9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8a00238d0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7" name="Google Shape;227;g8a00238d0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Researchers have identified cognitive abilities that, when deficient, may further exacerbate difficulty in learning to read and spell. </a:t>
            </a:r>
            <a:r>
              <a:rPr lang="en" sz="900">
                <a:highlight>
                  <a:srgbClr val="00FFFF"/>
                </a:highlight>
              </a:rPr>
              <a:t>Two of </a:t>
            </a:r>
            <a:r>
              <a:rPr lang="en" sz="900"/>
              <a:t>these cognitive abilities are processing speed and memory span or working memory.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School Psychologists should understand that while an </a:t>
            </a:r>
            <a:r>
              <a:rPr lang="en" sz="900">
                <a:highlight>
                  <a:srgbClr val="00FFFF"/>
                </a:highlight>
              </a:rPr>
              <a:t>intelligence test</a:t>
            </a:r>
            <a:r>
              <a:rPr lang="en" sz="900"/>
              <a:t> was once considered to be an integral part of a dyslexia assessment, research has demonstrated that intelligence is not the best predictor of how easily a student will develop written language skills. In fact, oral language abilities, listening and speaking, are the best predictors of reading and spelling ability acquisition. Research has also proven the central role of a phonological deficit in diagnosing dyslexia. This deficit is a primary cause of dyslexia in students who, for a variety of reasons, may or may not have a discrepancy between IQ and reading skill or achievement.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In instances</a:t>
            </a:r>
            <a:r>
              <a:rPr lang="en" sz="900"/>
              <a:t> when a severe discrepancy is not demonstrated, the New Jersey Administrative Code states that a specific learning disability may also be determined by utilizing a response to scientifically based interventions methodology. Data collected during progress monitoring and the diagnostic assessment process can document a need for special education services due to a student’s poor response to intervention. Researcher Joe Torgesen’s review of intervention research found that with highly effective interventions, the largest gains occurred within the first 15-20 hours of instruction with continued progress after that at a dramatically lower pace, but not reaching a plateau. Districts using this methodology should identify criteria for eligibility when using this process.</a:t>
            </a:r>
            <a:endParaRPr sz="900"/>
          </a:p>
          <a:p>
            <a:pPr indent="0" lvl="0" marL="0" rtl="0" algn="l">
              <a:spcBef>
                <a:spcPts val="0"/>
              </a:spcBef>
              <a:spcAft>
                <a:spcPts val="0"/>
              </a:spcAft>
              <a:buNone/>
            </a:pPr>
            <a:r>
              <a:rPr lang="en" sz="900"/>
              <a:t> </a:t>
            </a:r>
            <a:endParaRPr sz="900"/>
          </a:p>
          <a:p>
            <a:pPr indent="0" lvl="0" marL="0" rtl="0" algn="l">
              <a:spcBef>
                <a:spcPts val="0"/>
              </a:spcBef>
              <a:spcAft>
                <a:spcPts val="0"/>
              </a:spcAft>
              <a:buNone/>
            </a:pPr>
            <a:r>
              <a:rPr lang="en" sz="900"/>
              <a:t>Evaluators should </a:t>
            </a:r>
            <a:r>
              <a:rPr lang="en" sz="900">
                <a:highlight>
                  <a:srgbClr val="00FFFF"/>
                </a:highlight>
              </a:rPr>
              <a:t>also note</a:t>
            </a:r>
            <a:r>
              <a:rPr lang="en" sz="900"/>
              <a:t>, that when it comes to twice exceptional students, even though arguments against diagnosing dyslexia on the basis of a performance discrepancy have much validity, information on IQ and a discrepancy between ability and achievement is particularly important for identifying these students who are both academically talented and learning disabled.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sz="9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77da88bf5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77da88bf5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Assessment serves a range of functions within the public school setting. Students are exposed to different types of assessments: screening or ongoing benchmark assessment, progress monitoring,  diagnostic, and summative or outcome assessments. Each of these serves a different purpose and data from each of these assessments should guide instructional decision making.</a:t>
            </a:r>
            <a:endParaRPr i="1" sz="9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475664379a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475664379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The collaboration between teachers, administrators, and Child Study Team members is essential for early identification of dyslexia and to fostering literacy acquisition in general education settings where students are at risk for or experiencing reading and writing disorders.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The definition of dyslexia used in the NJ administrative code states that dyslexia is characterized by difficulties with accurate and/or fluent word recognition skills, poor decoding and spelling skills. It</a:t>
            </a:r>
            <a:r>
              <a:rPr lang="en" sz="900"/>
              <a:t> goes on to state that these difficulties are due to a deficit in the phonological component of language. Thus, a</a:t>
            </a:r>
            <a:r>
              <a:rPr lang="en" sz="900"/>
              <a:t> thorough evaluation for a student suspected of dyslexia will look closely at the student’s phonological awareness, real word reading, nonsense word reading, oral reading fluency, spelling skills, as well as rapid automatic naming skills which is a cognitive skill that correlates to reading fluency performance.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Interpretation and analysis of each student’s testing results is essential so that the underlying skill deficits contributing to their reading difficulties are understood and the appropriate remedial services can be identified.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As we bring this final session of the webinar series to a close, we will leave you with one last follow up activity. Hopefully these activities have been helpful as your team members translate the information discussed in the webinars into best practices in your schools and classrooms.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t/>
            </a:r>
            <a:endParaRPr/>
          </a:p>
          <a:p>
            <a:pPr indent="0" lvl="0" marL="0" rtl="0" algn="l">
              <a:spcBef>
                <a:spcPts val="0"/>
              </a:spcBef>
              <a:spcAft>
                <a:spcPts val="0"/>
              </a:spcAft>
              <a:buNone/>
            </a:pPr>
            <a:r>
              <a:t/>
            </a:r>
            <a:endParaRPr>
              <a:solidFill>
                <a:srgbClr val="FF00FF"/>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56e5bfeda6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56e5bfeda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It is important to </a:t>
            </a:r>
            <a:r>
              <a:rPr lang="en" sz="900">
                <a:highlight>
                  <a:srgbClr val="00FFFF"/>
                </a:highlight>
              </a:rPr>
              <a:t>take an inventory</a:t>
            </a:r>
            <a:r>
              <a:rPr lang="en" sz="900"/>
              <a:t> of the evaluation tools you currently have access to in your district. As your stakeholder team or PLC completes this inventory, you should ask yourselves, “What tools do we currently have and what tools do we need in order to target the areas needed for a thorough assessment for dyslexia?” The goal of this activity is to identify a screening process and tools for grades K through 3 as well as tools for monitoring progress in the classroom and for Tier 2 and 3 interventions.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Next up</a:t>
            </a:r>
            <a:r>
              <a:rPr lang="en" sz="900"/>
              <a:t> is a chart outlining each area of focus to help your team evaluate your tools. </a:t>
            </a:r>
            <a:endParaRPr sz="900"/>
          </a:p>
          <a:p>
            <a:pPr indent="0" lvl="0" marL="0" rtl="0" algn="l">
              <a:spcBef>
                <a:spcPts val="0"/>
              </a:spcBef>
              <a:spcAft>
                <a:spcPts val="0"/>
              </a:spcAft>
              <a:buClr>
                <a:schemeClr val="dk1"/>
              </a:buClr>
              <a:buSzPts val="1100"/>
              <a:buFont typeface="Arial"/>
              <a:buNone/>
            </a:pPr>
            <a:r>
              <a:t/>
            </a:r>
            <a:endParaRPr sz="1300" strike="sngStrike">
              <a:solidFill>
                <a:srgbClr val="93C47D"/>
              </a:solidFill>
            </a:endParaRPr>
          </a:p>
          <a:p>
            <a:pPr indent="0" lvl="0" marL="0" rtl="0" algn="l">
              <a:spcBef>
                <a:spcPts val="0"/>
              </a:spcBef>
              <a:spcAft>
                <a:spcPts val="0"/>
              </a:spcAft>
              <a:buNone/>
            </a:pPr>
            <a:r>
              <a:t/>
            </a:r>
            <a:endParaRPr sz="900">
              <a:solidFill>
                <a:srgbClr val="6AA84F"/>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8fc6fdabc0_2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9" name="Google Shape;249;g8fc6fdabc0_2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This chart is downloadable for your team’s use at the </a:t>
            </a:r>
            <a:r>
              <a:rPr lang="en" sz="900"/>
              <a:t>NJ Department of Education website.</a:t>
            </a:r>
            <a:endParaRPr sz="900">
              <a:solidFill>
                <a:srgbClr val="FF00FF"/>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5e8bc233d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5e8bc233d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To extend your learning, please visit the special education section of the NJ Department of Education website under the heading “Dyslexia and Other Reading Disabilities” for additional webinars on dyslexia, a dyslexia resource directory, and additional resources for families, educators and community members regarding NJ standards, best practices and professional development opportunities. </a:t>
            </a:r>
            <a:endParaRPr sz="900"/>
          </a:p>
          <a:p>
            <a:pPr indent="0" lvl="0" marL="0" rtl="0" algn="l">
              <a:lnSpc>
                <a:spcPct val="115000"/>
              </a:lnSpc>
              <a:spcBef>
                <a:spcPts val="0"/>
              </a:spcBef>
              <a:spcAft>
                <a:spcPts val="0"/>
              </a:spcAft>
              <a:buNone/>
            </a:pPr>
            <a:r>
              <a:t/>
            </a:r>
            <a:endParaRPr sz="900"/>
          </a:p>
          <a:p>
            <a:pPr indent="0" lvl="0" marL="0" rtl="0" algn="l">
              <a:lnSpc>
                <a:spcPct val="115000"/>
              </a:lnSpc>
              <a:spcBef>
                <a:spcPts val="0"/>
              </a:spcBef>
              <a:spcAft>
                <a:spcPts val="0"/>
              </a:spcAft>
              <a:buNone/>
            </a:pPr>
            <a:r>
              <a:rPr lang="en" sz="900"/>
              <a:t>You can also visit the New Jersey Tiered Systems of Support webpage to learn more about the initiative and the resources available.</a:t>
            </a:r>
            <a:endParaRPr sz="900">
              <a:solidFill>
                <a:srgbClr val="FF00FF"/>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70a50b0c8_3_3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70a50b0c8_3_3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900"/>
              <a:t>Thank you so much for joining us for this four part webinar series, </a:t>
            </a:r>
            <a:r>
              <a:rPr lang="en" sz="900"/>
              <a:t>“Exploring the New Jersey Dyslexia Handbook: A Guide to Early Literacy Development and Reading Struggles.” We hope that this series with its coordinated tools and activities helped your district team members become familiar with the guidance contained in the state handbook and supported them in making the best educational programming decisions for the students in their schools.</a:t>
            </a:r>
            <a:endParaRPr sz="9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85b5f64bd2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85b5f64bd2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As discussed in session 2 of this webinar series,</a:t>
            </a:r>
            <a:r>
              <a:rPr lang="en" sz="900"/>
              <a:t> the best practices outlined in the screening for dyslexia flowchart illustrates the administration of universal screening measures at least 3x a year for ALL students. </a:t>
            </a:r>
            <a:r>
              <a:rPr lang="en" sz="900"/>
              <a:t>These s</a:t>
            </a:r>
            <a:r>
              <a:rPr lang="en" sz="900"/>
              <a:t>creening and benchmarking assessments help determine who is performing adequately and who is at risk for future reading failure. </a:t>
            </a:r>
            <a:r>
              <a:rPr lang="en" sz="900"/>
              <a:t>Those students identified by the district’s universal screening tools as “at-risk” should be promptly placed into structured </a:t>
            </a:r>
            <a:r>
              <a:rPr lang="en" sz="900"/>
              <a:t>literacy</a:t>
            </a:r>
            <a:r>
              <a:rPr lang="en" sz="900"/>
              <a:t> interventions and progress monitored for their response to the intervention provided. </a:t>
            </a:r>
            <a:endParaRPr sz="900"/>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85b5f64bd2_0_3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85b5f64bd2_0_3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Now we will turn our attention to diagnostic/comprehensive assessment. This type of </a:t>
            </a:r>
            <a:r>
              <a:rPr lang="en" sz="900"/>
              <a:t>assessment provides information about a student’s strengths and weaknesses so that an appropriate instructional plan can be developed. It answers the important questions: “What should we teach and how should we teach this student?”</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These assessments are completed collaboratively by all who work with the student including the classroom teacher, reading specialist, I&amp;RS Case Coordinator, Intervention Specialist, and NJTSS team members. </a:t>
            </a:r>
            <a:r>
              <a:rPr lang="en" sz="900"/>
              <a:t>M</a:t>
            </a:r>
            <a:r>
              <a:rPr lang="en" sz="900"/>
              <a:t>ultidisciplinary team members should have a strong base of knowledge about all aspects of reading acquisition and multiple measures from all prior assessments and other data can be used.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Several areas of language and literacy can be explored during this </a:t>
            </a:r>
            <a:r>
              <a:rPr lang="en" sz="900"/>
              <a:t>diagnostic/comprehensive</a:t>
            </a:r>
            <a:r>
              <a:rPr lang="en" sz="900"/>
              <a:t> assessment </a:t>
            </a:r>
            <a:r>
              <a:rPr lang="en" sz="900"/>
              <a:t>using “nationally-normed universal screening tools, progress monitoring tools, informal curriculum-based assessments and formal standardized assessments.”</a:t>
            </a:r>
            <a:endParaRPr sz="9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5e8bc233de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5e8bc233de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t>Oral Language Skills</a:t>
            </a:r>
            <a:r>
              <a:rPr b="1" lang="en" sz="900"/>
              <a:t>: </a:t>
            </a:r>
            <a:r>
              <a:rPr lang="en" sz="900"/>
              <a:t>Oral language refers to the ability to listen to and understand speech as well as to express thoughts through speech. It consists of low-level skills, such as recognizing and producing speech sounds, and higher-level skills, such as understanding meaning by listening to someone speak or expressing thoughts in sentences.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Some information</a:t>
            </a:r>
            <a:r>
              <a:rPr lang="en" sz="900"/>
              <a:t> about a student’s oral language skills can be collected through classroom observation. </a:t>
            </a:r>
            <a:r>
              <a:rPr lang="en" sz="900">
                <a:highlight>
                  <a:srgbClr val="00FFFF"/>
                </a:highlight>
              </a:rPr>
              <a:t>For example</a:t>
            </a:r>
            <a:r>
              <a:rPr lang="en" sz="900"/>
              <a:t>, educators can note the sentence length used by the student in oral communication and if possible record an oral language sample to be transcribed later. The student’s average sentence length can be compared to typical language milestones, such as a typical 5 year old uses 5 word sentences, a typical 6 year old uses 6 word sentences and so on. </a:t>
            </a:r>
            <a:r>
              <a:rPr lang="en" sz="900">
                <a:highlight>
                  <a:srgbClr val="00FFFF"/>
                </a:highlight>
              </a:rPr>
              <a:t>Also educators</a:t>
            </a:r>
            <a:r>
              <a:rPr lang="en" sz="900"/>
              <a:t> should note the vocabulary words a student uses in verbal expression and compare those to the words used in written samples. Is the use of word sophistication and sentence length the same when comparing oral vocabulary and written vocabulary? Is one modality higher than the other? This is important information regarding the student’s language skills in both oral and written formats.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Some nationally</a:t>
            </a:r>
            <a:r>
              <a:rPr lang="en" sz="900"/>
              <a:t> normed screeners include measures of picture vocabulary that ask students to name an object depicted in an illustration as an indication of a child’s oral expression skills.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And, some</a:t>
            </a:r>
            <a:r>
              <a:rPr lang="en" sz="900"/>
              <a:t> informal and standardized assessments include subtests that measure a student’s knowledge of synonyms and antonyms. Some provide students a target word and ask them to produce a synonym or antonym and others ask students to select a response from a list of synonyms and antonyms.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Also, some</a:t>
            </a:r>
            <a:r>
              <a:rPr lang="en" sz="900"/>
              <a:t> informal reading inventories include passages that can be read to students to assess their listening comprehension skills. After listening to a passage, students can be asked to retell, summarize or answer questions to demonstrate their understanding of the passage just read to them.</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When considering</a:t>
            </a:r>
            <a:r>
              <a:rPr lang="en" sz="900"/>
              <a:t> oral language data, educators should be aware that </a:t>
            </a:r>
            <a:r>
              <a:rPr lang="en" sz="900"/>
              <a:t>students with dyslexia often have </a:t>
            </a:r>
            <a:r>
              <a:rPr lang="en" sz="900">
                <a:highlight>
                  <a:srgbClr val="00FFFF"/>
                </a:highlight>
              </a:rPr>
              <a:t>strong</a:t>
            </a:r>
            <a:r>
              <a:rPr lang="en" sz="900"/>
              <a:t> higher-level language skills. They characteristically have problems or a deficit in low-level language skills, particularly phonological processing. This deficit in phonological processing limits the ability to learn to read and spell using the sounds of language.</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Typically</a:t>
            </a:r>
            <a:r>
              <a:rPr lang="en" sz="900"/>
              <a:t>, if a student has average level oral language skills but has much difficulty developing written language (reading and spelling) skills, this is an indicator of dyslexia.</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Some individuals</a:t>
            </a:r>
            <a:r>
              <a:rPr lang="en" sz="900"/>
              <a:t> with dyslexia may have word retrieval problems and/or difficulty remembering, recalling or pronouncing sound combinations. </a:t>
            </a:r>
            <a:endParaRPr sz="900"/>
          </a:p>
          <a:p>
            <a:pPr indent="0" lvl="0" marL="0" rtl="0" algn="l">
              <a:spcBef>
                <a:spcPts val="0"/>
              </a:spcBef>
              <a:spcAft>
                <a:spcPts val="0"/>
              </a:spcAft>
              <a:buNone/>
            </a:pPr>
            <a:r>
              <a:t/>
            </a:r>
            <a:endParaRPr sz="1400"/>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5e8bc233de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5e8bc233de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000"/>
              <a:t>Phonological Awareness</a:t>
            </a:r>
            <a:r>
              <a:rPr lang="en" sz="1000"/>
              <a:t> is a </a:t>
            </a:r>
            <a:r>
              <a:rPr lang="en" sz="1000"/>
              <a:t>broad class of skills that include attending to, thinking about and intentionally manipulating phonological aspects of spoken language. This includes awareness of words, syllables, onset-rimes and individual phonemes. Working at the individual phoneme level is called phonemic awareness. </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highlight>
                  <a:srgbClr val="00FFFF"/>
                </a:highlight>
              </a:rPr>
              <a:t>Typical screening</a:t>
            </a:r>
            <a:r>
              <a:rPr lang="en" sz="1000"/>
              <a:t> assessments include measures of phoneme segmentation, however, students often struggle with other phonological and phonemic awareness tasks along the developmental continuum and may require instruction targeted to these areas. An </a:t>
            </a:r>
            <a:r>
              <a:rPr lang="en" sz="1000">
                <a:highlight>
                  <a:srgbClr val="00FFFF"/>
                </a:highlight>
              </a:rPr>
              <a:t>informal assessment</a:t>
            </a:r>
            <a:r>
              <a:rPr lang="en" sz="1000"/>
              <a:t> can be conducted to determine which skills on the continuum are secure and which are areas of weakness. Many informal assessments of phonological and phonemic awareness already exist that a teacher can use to assess a student’s skills.</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highlight>
                  <a:srgbClr val="00FFFF"/>
                </a:highlight>
              </a:rPr>
              <a:t>A nonword</a:t>
            </a:r>
            <a:r>
              <a:rPr lang="en" sz="1000"/>
              <a:t> repetition task can be administered to measure how well a student can represent a new and unfamiliar phonological sequence in memory. This type of task asks a student to repeat a word such as “ indentrope”. A district’s speech and language specialist may be able to help locate an informal nonword repetition task that a teacher may use to assess a student’s skills in this area.</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rPr lang="en" sz="1000">
                <a:highlight>
                  <a:srgbClr val="00FFFF"/>
                </a:highlight>
              </a:rPr>
              <a:t>Indicators of dyslexia</a:t>
            </a:r>
            <a:r>
              <a:rPr lang="en" sz="1000"/>
              <a:t> include </a:t>
            </a:r>
            <a:r>
              <a:rPr lang="en" sz="1000">
                <a:highlight>
                  <a:srgbClr val="00FFFF"/>
                </a:highlight>
              </a:rPr>
              <a:t>weaknesses</a:t>
            </a:r>
            <a:r>
              <a:rPr lang="en" sz="1000"/>
              <a:t> in phonological awareness, </a:t>
            </a:r>
            <a:r>
              <a:rPr lang="en" sz="1000">
                <a:highlight>
                  <a:srgbClr val="00FFFF"/>
                </a:highlight>
              </a:rPr>
              <a:t>phonemic</a:t>
            </a:r>
            <a:r>
              <a:rPr lang="en" sz="1000"/>
              <a:t> awareness and/or </a:t>
            </a:r>
            <a:r>
              <a:rPr lang="en" sz="1000">
                <a:highlight>
                  <a:srgbClr val="00FFFF"/>
                </a:highlight>
              </a:rPr>
              <a:t>phonological</a:t>
            </a:r>
            <a:r>
              <a:rPr lang="en" sz="1000"/>
              <a:t> memory. Spelling and decoding difficulties result from these deficits in the phonological component of language.</a:t>
            </a:r>
            <a:endParaRPr sz="1200"/>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5e8bc233de_0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5e8bc233de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Rapid naming skills refers to the ability to quickly access presumably rote information. </a:t>
            </a:r>
            <a:r>
              <a:rPr lang="en" sz="900">
                <a:highlight>
                  <a:srgbClr val="00FFFF"/>
                </a:highlight>
              </a:rPr>
              <a:t>Some universal</a:t>
            </a:r>
            <a:r>
              <a:rPr lang="en" sz="900"/>
              <a:t> screeners include a measure of rapid automatized </a:t>
            </a:r>
            <a:r>
              <a:rPr lang="en" sz="900"/>
              <a:t>naming</a:t>
            </a:r>
            <a:r>
              <a:rPr lang="en" sz="900"/>
              <a:t>.</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If your district’s universal screener does not include a </a:t>
            </a:r>
            <a:r>
              <a:rPr lang="en" sz="900">
                <a:highlight>
                  <a:srgbClr val="00FFFF"/>
                </a:highlight>
              </a:rPr>
              <a:t>RAN measure</a:t>
            </a:r>
            <a:r>
              <a:rPr lang="en" sz="900"/>
              <a:t>, educators can create and administer informal rapid naming tasks to students by presenting a chart of known items such </a:t>
            </a:r>
            <a:r>
              <a:rPr lang="en" sz="900">
                <a:highlight>
                  <a:srgbClr val="00FFFF"/>
                </a:highlight>
              </a:rPr>
              <a:t>colors, letters, objects, and numbers</a:t>
            </a:r>
            <a:r>
              <a:rPr lang="en" sz="900"/>
              <a:t> in random order and asking students to name the items as quickly as they can. The time it takes to complete the task can be recorded and compared to the performance of other children in the classroom.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If educators create their own Rapid Naming Skills measure, remember that the results provide an informal measure of students’ skills since scores are not standardized to norms. This informal measure should be combined with other measures of students’ proficiency in reading.</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Students with dyslexia</a:t>
            </a:r>
            <a:r>
              <a:rPr lang="en" sz="900"/>
              <a:t> often have slow speed in processing visual or auditory information which is measured using </a:t>
            </a:r>
            <a:r>
              <a:rPr lang="en" sz="900">
                <a:highlight>
                  <a:srgbClr val="00FFFF"/>
                </a:highlight>
              </a:rPr>
              <a:t>Naming Speed</a:t>
            </a:r>
            <a:r>
              <a:rPr lang="en" sz="900"/>
              <a:t> tasks, as well as other tests of more general processing speed available in frequently used standardized tests. Slow naming speed results in problems developing reading fluency. Deficits in Rapid Naming Skills are a red flag for further data collection.</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Students with</a:t>
            </a:r>
            <a:r>
              <a:rPr lang="en" sz="900"/>
              <a:t> both a naming speed deficit and a phonological processing deficit are considered to have a “double deficit.” </a:t>
            </a:r>
            <a:endParaRPr sz="900"/>
          </a:p>
          <a:p>
            <a:pPr indent="0" lvl="0" marL="0" rtl="0" algn="l">
              <a:spcBef>
                <a:spcPts val="0"/>
              </a:spcBef>
              <a:spcAft>
                <a:spcPts val="0"/>
              </a:spcAft>
              <a:buNone/>
            </a:pPr>
            <a:r>
              <a:t/>
            </a:r>
            <a:endParaRPr sz="1300"/>
          </a:p>
          <a:p>
            <a:pPr indent="0" lvl="0" marL="0" rtl="0" algn="l">
              <a:spcBef>
                <a:spcPts val="0"/>
              </a:spcBef>
              <a:spcAft>
                <a:spcPts val="0"/>
              </a:spcAft>
              <a:buNone/>
            </a:pPr>
            <a:r>
              <a:t/>
            </a:r>
            <a:endParaRPr/>
          </a:p>
          <a:p>
            <a:pPr indent="0" lvl="0" marL="0" rtl="0" algn="l">
              <a:spcBef>
                <a:spcPts val="0"/>
              </a:spcBef>
              <a:spcAft>
                <a:spcPts val="0"/>
              </a:spcAft>
              <a:buNone/>
            </a:pPr>
            <a:r>
              <a:rPr lang="en"/>
              <a:t>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5e8bc233de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5e8bc233de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900"/>
              <a:t>Word recognition</a:t>
            </a:r>
            <a:r>
              <a:rPr lang="en" sz="900"/>
              <a:t>, also called word reading or word identification, is the ability to read single printed words. </a:t>
            </a:r>
            <a:r>
              <a:rPr lang="en" sz="900"/>
              <a:t>Decoding is defined as the process of using letter-sound correspondences to sound out words or nonsense words.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Typical screening</a:t>
            </a:r>
            <a:r>
              <a:rPr lang="en" sz="900"/>
              <a:t> assessments include measures of Letter-Sound Fluency, Nonsense Word Fluency, Oral Reading Fluency Accuracy Rates. These t</a:t>
            </a:r>
            <a:r>
              <a:rPr lang="en" sz="900"/>
              <a:t>ests of word recognition and decoding that score both accuracy and the time it takes for the student to read the words (known as automaticity or fluency) are particularly useful. </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Phonics surveys</a:t>
            </a:r>
            <a:r>
              <a:rPr lang="en" sz="900"/>
              <a:t> that organize task items by syllable type and informal reading inventories that include grade-level </a:t>
            </a:r>
            <a:r>
              <a:rPr lang="en" sz="900">
                <a:highlight>
                  <a:srgbClr val="00FFFF"/>
                </a:highlight>
              </a:rPr>
              <a:t>word lists</a:t>
            </a:r>
            <a:r>
              <a:rPr lang="en" sz="900"/>
              <a:t> can also provide important </a:t>
            </a:r>
            <a:r>
              <a:rPr lang="en" sz="900"/>
              <a:t>instructional</a:t>
            </a:r>
            <a:r>
              <a:rPr lang="en" sz="900"/>
              <a:t> information. </a:t>
            </a:r>
            <a:r>
              <a:rPr lang="en" sz="900"/>
              <a:t>Some of these tools will assess students’ decoding accuracy and automaticity and many will include lists of </a:t>
            </a:r>
            <a:r>
              <a:rPr lang="en" sz="900">
                <a:highlight>
                  <a:srgbClr val="00FFFF"/>
                </a:highlight>
              </a:rPr>
              <a:t>nonsense words</a:t>
            </a:r>
            <a:r>
              <a:rPr lang="en" sz="900"/>
              <a:t> for students to read. Knowing what phonics skills</a:t>
            </a:r>
            <a:r>
              <a:rPr lang="en" sz="900"/>
              <a:t> students have mastered and what skills they have not yet mastered allows for targeted instruction.</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Additionally, it</a:t>
            </a:r>
            <a:r>
              <a:rPr lang="en" sz="900"/>
              <a:t> is important to assess a student’s ability to read a list of phonetically irregular words. A comparison should be conducted to look at a student’s performance on reading phonetically regular words, decoding nonsense words, and reading phonetically irregular words. </a:t>
            </a:r>
            <a:endParaRPr sz="900"/>
          </a:p>
          <a:p>
            <a:pPr indent="0" lvl="0" marL="0" rtl="0" algn="l">
              <a:spcBef>
                <a:spcPts val="0"/>
              </a:spcBef>
              <a:spcAft>
                <a:spcPts val="0"/>
              </a:spcAft>
              <a:buNone/>
            </a:pPr>
            <a:r>
              <a:t/>
            </a:r>
            <a:endParaRPr sz="900">
              <a:highlight>
                <a:srgbClr val="00FFFF"/>
              </a:highlight>
            </a:endParaRPr>
          </a:p>
          <a:p>
            <a:pPr indent="0" lvl="0" marL="0" rtl="0" algn="l">
              <a:spcBef>
                <a:spcPts val="0"/>
              </a:spcBef>
              <a:spcAft>
                <a:spcPts val="0"/>
              </a:spcAft>
              <a:buNone/>
            </a:pPr>
            <a:r>
              <a:rPr lang="en" sz="900">
                <a:highlight>
                  <a:srgbClr val="00FFFF"/>
                </a:highlight>
              </a:rPr>
              <a:t>Students with dyslexia</a:t>
            </a:r>
            <a:r>
              <a:rPr lang="en" sz="900"/>
              <a:t> have </a:t>
            </a:r>
            <a:r>
              <a:rPr lang="en" sz="900">
                <a:highlight>
                  <a:srgbClr val="00FFFF"/>
                </a:highlight>
              </a:rPr>
              <a:t>difficulty</a:t>
            </a:r>
            <a:r>
              <a:rPr lang="en" sz="900"/>
              <a:t> with these word attack skills particularly with learning to accurately apply phoneme-grapheme or sound-letter correspondences when decoding. While they </a:t>
            </a:r>
            <a:r>
              <a:rPr lang="en" sz="900"/>
              <a:t>may </a:t>
            </a:r>
            <a:r>
              <a:rPr lang="en" sz="900">
                <a:highlight>
                  <a:srgbClr val="00FFFF"/>
                </a:highlight>
              </a:rPr>
              <a:t>become accurate</a:t>
            </a:r>
            <a:r>
              <a:rPr lang="en" sz="900"/>
              <a:t> word readers following appropriate intervention, often they are still very slow when reading or decoding words.</a:t>
            </a:r>
            <a:endParaRPr sz="900"/>
          </a:p>
          <a:p>
            <a:pPr indent="0" lvl="0" marL="0" rtl="0" algn="l">
              <a:spcBef>
                <a:spcPts val="0"/>
              </a:spcBef>
              <a:spcAft>
                <a:spcPts val="0"/>
              </a:spcAft>
              <a:buNone/>
            </a:pPr>
            <a:r>
              <a:rPr lang="en" sz="900"/>
              <a:t> </a:t>
            </a:r>
            <a:endParaRPr sz="900"/>
          </a:p>
          <a:p>
            <a:pPr indent="0" lvl="0" marL="0" rtl="0" algn="l">
              <a:spcBef>
                <a:spcPts val="0"/>
              </a:spcBef>
              <a:spcAft>
                <a:spcPts val="0"/>
              </a:spcAft>
              <a:buNone/>
            </a:pPr>
            <a:r>
              <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85b5f64bd2_0_3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85b5f64bd2_0_3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t>Reading fluency is defined, by Dr. Jan Hasbrouck, as reasonably accurate reading at an appropriate rate with suitable expression that leads to accurate and deep comprehension and motivation to read.</a:t>
            </a:r>
            <a:endParaRPr sz="900"/>
          </a:p>
          <a:p>
            <a:pPr indent="0" lvl="0" marL="0" rtl="0" algn="l">
              <a:spcBef>
                <a:spcPts val="0"/>
              </a:spcBef>
              <a:spcAft>
                <a:spcPts val="0"/>
              </a:spcAft>
              <a:buNone/>
            </a:pPr>
            <a:r>
              <a:t/>
            </a:r>
            <a:endParaRPr sz="900">
              <a:highlight>
                <a:srgbClr val="00FFFF"/>
              </a:highlight>
            </a:endParaRPr>
          </a:p>
          <a:p>
            <a:pPr indent="0" lvl="0" marL="0" rtl="0" algn="l">
              <a:spcBef>
                <a:spcPts val="0"/>
              </a:spcBef>
              <a:spcAft>
                <a:spcPts val="0"/>
              </a:spcAft>
              <a:buNone/>
            </a:pPr>
            <a:r>
              <a:rPr lang="en" sz="900">
                <a:highlight>
                  <a:srgbClr val="00FFFF"/>
                </a:highlight>
              </a:rPr>
              <a:t>Typical screening</a:t>
            </a:r>
            <a:r>
              <a:rPr lang="en" sz="900"/>
              <a:t> assessments include measures of Oral Reading Fluency that calculate both accuracy and automaticity rates. Reading fluency</a:t>
            </a:r>
            <a:r>
              <a:rPr lang="en" sz="900"/>
              <a:t> can also be assessed using </a:t>
            </a:r>
            <a:r>
              <a:rPr lang="en" sz="900">
                <a:highlight>
                  <a:srgbClr val="00FFFF"/>
                </a:highlight>
              </a:rPr>
              <a:t>Informal Reading</a:t>
            </a:r>
            <a:r>
              <a:rPr lang="en" sz="900"/>
              <a:t> Inventories and Curriculum-Based Measurements that ask students to read aloud a passage for one minute while the instructor counts errors to </a:t>
            </a:r>
            <a:r>
              <a:rPr lang="en" sz="900"/>
              <a:t>determine</a:t>
            </a:r>
            <a:r>
              <a:rPr lang="en" sz="900"/>
              <a:t> the number of words read correctly per minute. This calculation provides information on a student’s </a:t>
            </a:r>
            <a:r>
              <a:rPr lang="en" sz="900">
                <a:highlight>
                  <a:srgbClr val="00FFFF"/>
                </a:highlight>
              </a:rPr>
              <a:t>reading </a:t>
            </a:r>
            <a:r>
              <a:rPr lang="en" sz="900">
                <a:highlight>
                  <a:srgbClr val="00FFFF"/>
                </a:highlight>
              </a:rPr>
              <a:t>rate</a:t>
            </a:r>
            <a:r>
              <a:rPr lang="en" sz="900"/>
              <a:t> (or automaticity) which can be compared to norms established by Hasbrouck and Tindal by grade level.</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An </a:t>
            </a:r>
            <a:r>
              <a:rPr lang="en" sz="900">
                <a:highlight>
                  <a:srgbClr val="00FFFF"/>
                </a:highlight>
              </a:rPr>
              <a:t>accuracy rate</a:t>
            </a:r>
            <a:r>
              <a:rPr lang="en" sz="900"/>
              <a:t> is determined by dividing the number of words the student read correctly by the number of total words read and </a:t>
            </a:r>
            <a:r>
              <a:rPr lang="en" sz="900">
                <a:highlight>
                  <a:srgbClr val="00FFFF"/>
                </a:highlight>
              </a:rPr>
              <a:t>measures of prosody</a:t>
            </a:r>
            <a:r>
              <a:rPr lang="en" sz="900"/>
              <a:t> typically include a qualitative rating on a scale of 1 to 4 with a score of “1” indicating word by word reading and a score of “4 “indicating reading primarily in larger, </a:t>
            </a:r>
            <a:r>
              <a:rPr lang="en" sz="900"/>
              <a:t>meaningful</a:t>
            </a:r>
            <a:r>
              <a:rPr lang="en" sz="900"/>
              <a:t> phrase groups with interpretative expression. It is recommended to use more than 1 passage at a time to assess oral reading fluency. The median or mean scores of three passages is often recommended.</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t>A student’s performance can be analyzed to determine if he or she is a fast and accurate reader, a fast but inaccurate reader, </a:t>
            </a:r>
            <a:r>
              <a:rPr lang="en" sz="900"/>
              <a:t>a fast and accurate reader who has difficulty with expression, </a:t>
            </a:r>
            <a:r>
              <a:rPr lang="en" sz="900"/>
              <a:t>a slow but accurate reader, or a slow and inaccurate reader. Depending on the profile of a student, instruction can be tailored to address specific student needs.</a:t>
            </a:r>
            <a:endParaRPr sz="900"/>
          </a:p>
          <a:p>
            <a:pPr indent="0" lvl="0" marL="0" rtl="0" algn="l">
              <a:spcBef>
                <a:spcPts val="0"/>
              </a:spcBef>
              <a:spcAft>
                <a:spcPts val="0"/>
              </a:spcAft>
              <a:buNone/>
            </a:pPr>
            <a:r>
              <a:t/>
            </a:r>
            <a:endParaRPr sz="900"/>
          </a:p>
          <a:p>
            <a:pPr indent="0" lvl="0" marL="0" rtl="0" algn="l">
              <a:spcBef>
                <a:spcPts val="0"/>
              </a:spcBef>
              <a:spcAft>
                <a:spcPts val="0"/>
              </a:spcAft>
              <a:buNone/>
            </a:pPr>
            <a:r>
              <a:rPr lang="en" sz="900">
                <a:highlight>
                  <a:srgbClr val="00FFFF"/>
                </a:highlight>
              </a:rPr>
              <a:t>S</a:t>
            </a:r>
            <a:r>
              <a:rPr lang="en" sz="900">
                <a:highlight>
                  <a:srgbClr val="00FFFF"/>
                </a:highlight>
              </a:rPr>
              <a:t>tudents with dyslexia</a:t>
            </a:r>
            <a:r>
              <a:rPr lang="en" sz="900"/>
              <a:t> often exhibit</a:t>
            </a:r>
            <a:r>
              <a:rPr lang="en" sz="900">
                <a:highlight>
                  <a:srgbClr val="00FFFF"/>
                </a:highlight>
              </a:rPr>
              <a:t> inaccurate</a:t>
            </a:r>
            <a:r>
              <a:rPr lang="en" sz="900"/>
              <a:t> and slow oral reading. Inaccuracies can include </a:t>
            </a:r>
            <a:r>
              <a:rPr lang="en" sz="900">
                <a:highlight>
                  <a:srgbClr val="00FFFF"/>
                </a:highlight>
              </a:rPr>
              <a:t>mispronunciations</a:t>
            </a:r>
            <a:r>
              <a:rPr lang="en" sz="900"/>
              <a:t> of words, </a:t>
            </a:r>
            <a:r>
              <a:rPr lang="en" sz="900">
                <a:highlight>
                  <a:srgbClr val="00FFFF"/>
                </a:highlight>
              </a:rPr>
              <a:t>omissions</a:t>
            </a:r>
            <a:r>
              <a:rPr lang="en" sz="900"/>
              <a:t> of words, and </a:t>
            </a:r>
            <a:r>
              <a:rPr lang="en" sz="900">
                <a:highlight>
                  <a:srgbClr val="00FFFF"/>
                </a:highlight>
              </a:rPr>
              <a:t>substitutions</a:t>
            </a:r>
            <a:r>
              <a:rPr lang="en" sz="900"/>
              <a:t> of words and their reading rate is often </a:t>
            </a:r>
            <a:r>
              <a:rPr lang="en" sz="900">
                <a:highlight>
                  <a:srgbClr val="00FFFF"/>
                </a:highlight>
              </a:rPr>
              <a:t>poor</a:t>
            </a:r>
            <a:r>
              <a:rPr lang="en" sz="900"/>
              <a:t> and laborious.</a:t>
            </a:r>
            <a:endParaRPr sz="9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73"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7" name="Google Shape;77;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p:nvPr>
            <p:ph idx="1" type="body"/>
          </p:nvPr>
        </p:nvSpPr>
        <p:spPr>
          <a:xfrm>
            <a:off x="729450" y="2272888"/>
            <a:ext cx="7688400" cy="15804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9" name="Google Shape;79;p11"/>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0" name="Shape 80"/>
        <p:cNvGrpSpPr/>
        <p:nvPr/>
      </p:nvGrpSpPr>
      <p:grpSpPr>
        <a:xfrm>
          <a:off x="0" y="0"/>
          <a:ext cx="0" cy="0"/>
          <a:chOff x="0" y="0"/>
          <a:chExt cx="0" cy="0"/>
        </a:xfrm>
      </p:grpSpPr>
      <p:sp>
        <p:nvSpPr>
          <p:cNvPr id="81" name="Google Shape;81;p12"/>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0" name="Google Shape;30;p4"/>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5"/>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7" name="Google Shape;37;p5"/>
          <p:cNvSpPr txBox="1"/>
          <p:nvPr>
            <p:ph idx="1" type="body"/>
          </p:nvPr>
        </p:nvSpPr>
        <p:spPr>
          <a:xfrm>
            <a:off x="729325"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2" type="body"/>
          </p:nvPr>
        </p:nvSpPr>
        <p:spPr>
          <a:xfrm>
            <a:off x="4643604" y="2078875"/>
            <a:ext cx="3774300" cy="22611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9" name="Google Shape;39;p5"/>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0"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5" name="Google Shape;45;p6"/>
          <p:cNvSpPr txBox="1"/>
          <p:nvPr>
            <p:ph type="title"/>
          </p:nvPr>
        </p:nvSpPr>
        <p:spPr>
          <a:xfrm>
            <a:off x="729450" y="1318650"/>
            <a:ext cx="7688400" cy="535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6" name="Google Shape;46;p6"/>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47"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7"/>
          <p:cNvSpPr txBox="1"/>
          <p:nvPr>
            <p:ph type="title"/>
          </p:nvPr>
        </p:nvSpPr>
        <p:spPr>
          <a:xfrm>
            <a:off x="730000" y="1318650"/>
            <a:ext cx="3300900" cy="13815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3" name="Google Shape;53;p7"/>
          <p:cNvSpPr txBox="1"/>
          <p:nvPr>
            <p:ph idx="1" type="body"/>
          </p:nvPr>
        </p:nvSpPr>
        <p:spPr>
          <a:xfrm>
            <a:off x="721225" y="2781725"/>
            <a:ext cx="3300900" cy="1597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4" name="Google Shape;54;p7"/>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55"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 name="Google Shape;59;p8"/>
          <p:cNvSpPr txBox="1"/>
          <p:nvPr>
            <p:ph type="title"/>
          </p:nvPr>
        </p:nvSpPr>
        <p:spPr>
          <a:xfrm>
            <a:off x="729450" y="864300"/>
            <a:ext cx="7021200" cy="29850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60" name="Google Shape;60;p8"/>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6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6" name="Google Shape;66;p9"/>
          <p:cNvSpPr txBox="1"/>
          <p:nvPr>
            <p:ph type="title"/>
          </p:nvPr>
        </p:nvSpPr>
        <p:spPr>
          <a:xfrm>
            <a:off x="730000" y="1318650"/>
            <a:ext cx="3300900" cy="1687200"/>
          </a:xfrm>
          <a:prstGeom prst="rect">
            <a:avLst/>
          </a:prstGeom>
        </p:spPr>
        <p:txBody>
          <a:bodyPr anchorCtr="0" anchor="t" bIns="91425" lIns="91425" spcFirstLastPara="1" rIns="91425" wrap="square" tIns="91425">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7" name="Google Shape;67;p9"/>
          <p:cNvSpPr txBox="1"/>
          <p:nvPr>
            <p:ph idx="1" type="subTitle"/>
          </p:nvPr>
        </p:nvSpPr>
        <p:spPr>
          <a:xfrm>
            <a:off x="724950" y="3161525"/>
            <a:ext cx="3300900" cy="7590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8" name="Google Shape;68;p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9" name="Google Shape;69;p9"/>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0" name="Shape 70"/>
        <p:cNvGrpSpPr/>
        <p:nvPr/>
      </p:nvGrpSpPr>
      <p:grpSpPr>
        <a:xfrm>
          <a:off x="0" y="0"/>
          <a:ext cx="0" cy="0"/>
          <a:chOff x="0" y="0"/>
          <a:chExt cx="0" cy="0"/>
        </a:xfrm>
      </p:grpSpPr>
      <p:sp>
        <p:nvSpPr>
          <p:cNvPr id="71" name="Google Shape;71;p10"/>
          <p:cNvSpPr txBox="1"/>
          <p:nvPr>
            <p:ph idx="1" type="body"/>
          </p:nvPr>
        </p:nvSpPr>
        <p:spPr>
          <a:xfrm>
            <a:off x="724950" y="4372551"/>
            <a:ext cx="7697400" cy="4605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300"/>
              <a:buNone/>
              <a:defRPr/>
            </a:lvl1pPr>
          </a:lstStyle>
          <a:p/>
        </p:txBody>
      </p:sp>
      <p:sp>
        <p:nvSpPr>
          <p:cNvPr id="72" name="Google Shape;72;p10"/>
          <p:cNvSpPr txBox="1"/>
          <p:nvPr>
            <p:ph idx="12" type="sldNum"/>
          </p:nvPr>
        </p:nvSpPr>
        <p:spPr>
          <a:xfrm>
            <a:off x="8536302" y="4749851"/>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ph idx="12" type="sldNum"/>
          </p:nvPr>
        </p:nvSpPr>
        <p:spPr>
          <a:xfrm>
            <a:off x="8536302" y="4749851"/>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3.xml"/><Relationship Id="rId3" Type="http://schemas.openxmlformats.org/officeDocument/2006/relationships/image" Target="../media/image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3"/>
          <p:cNvSpPr txBox="1"/>
          <p:nvPr>
            <p:ph type="ctrTitle"/>
          </p:nvPr>
        </p:nvSpPr>
        <p:spPr>
          <a:xfrm>
            <a:off x="729450" y="1322450"/>
            <a:ext cx="54276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000">
                <a:latin typeface="Calibri"/>
                <a:ea typeface="Calibri"/>
                <a:cs typeface="Calibri"/>
                <a:sym typeface="Calibri"/>
              </a:rPr>
              <a:t>Exploring The New Jersey Dyslexia Handbook: </a:t>
            </a:r>
            <a:br>
              <a:rPr lang="en" sz="3000">
                <a:latin typeface="Calibri"/>
                <a:ea typeface="Calibri"/>
                <a:cs typeface="Calibri"/>
                <a:sym typeface="Calibri"/>
              </a:rPr>
            </a:br>
            <a:r>
              <a:rPr lang="en" sz="3000">
                <a:latin typeface="Calibri"/>
                <a:ea typeface="Calibri"/>
                <a:cs typeface="Calibri"/>
                <a:sym typeface="Calibri"/>
              </a:rPr>
              <a:t>A Guide to Early Literacy Development &amp; </a:t>
            </a:r>
            <a:br>
              <a:rPr lang="en" sz="3000">
                <a:latin typeface="Calibri"/>
                <a:ea typeface="Calibri"/>
                <a:cs typeface="Calibri"/>
                <a:sym typeface="Calibri"/>
              </a:rPr>
            </a:br>
            <a:r>
              <a:rPr lang="en" sz="3000">
                <a:latin typeface="Calibri"/>
                <a:ea typeface="Calibri"/>
                <a:cs typeface="Calibri"/>
                <a:sym typeface="Calibri"/>
              </a:rPr>
              <a:t>Reading Struggles</a:t>
            </a:r>
            <a:endParaRPr sz="3000">
              <a:latin typeface="Calibri"/>
              <a:ea typeface="Calibri"/>
              <a:cs typeface="Calibri"/>
              <a:sym typeface="Calibri"/>
            </a:endParaRPr>
          </a:p>
        </p:txBody>
      </p:sp>
      <p:sp>
        <p:nvSpPr>
          <p:cNvPr id="87" name="Google Shape;87;p13"/>
          <p:cNvSpPr txBox="1"/>
          <p:nvPr>
            <p:ph idx="1" type="subTitle"/>
          </p:nvPr>
        </p:nvSpPr>
        <p:spPr>
          <a:xfrm>
            <a:off x="729627" y="3979300"/>
            <a:ext cx="7688100" cy="54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latin typeface="Arial"/>
                <a:ea typeface="Arial"/>
                <a:cs typeface="Arial"/>
                <a:sym typeface="Arial"/>
              </a:rPr>
              <a:t>Session 4</a:t>
            </a:r>
            <a:endParaRPr>
              <a:solidFill>
                <a:schemeClr val="dk1"/>
              </a:solidFill>
              <a:latin typeface="Arial"/>
              <a:ea typeface="Arial"/>
              <a:cs typeface="Arial"/>
              <a:sym typeface="Arial"/>
            </a:endParaRPr>
          </a:p>
        </p:txBody>
      </p:sp>
      <p:pic>
        <p:nvPicPr>
          <p:cNvPr id="88" name="Google Shape;88;p13"/>
          <p:cNvPicPr preferRelativeResize="0"/>
          <p:nvPr/>
        </p:nvPicPr>
        <p:blipFill>
          <a:blip r:embed="rId3">
            <a:alphaModFix/>
          </a:blip>
          <a:stretch>
            <a:fillRect/>
          </a:stretch>
        </p:blipFill>
        <p:spPr>
          <a:xfrm>
            <a:off x="6298700" y="1548175"/>
            <a:ext cx="2445876" cy="3181225"/>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22"/>
          <p:cNvSpPr txBox="1"/>
          <p:nvPr>
            <p:ph type="title"/>
          </p:nvPr>
        </p:nvSpPr>
        <p:spPr>
          <a:xfrm>
            <a:off x="730000" y="1352625"/>
            <a:ext cx="3753600" cy="34896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Informal Reading Inventories</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Retellings</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Questions</a:t>
            </a:r>
            <a:endParaRPr b="0" sz="1400">
              <a:solidFill>
                <a:schemeClr val="accent1"/>
              </a:solidFill>
              <a:latin typeface="Arial"/>
              <a:ea typeface="Arial"/>
              <a:cs typeface="Arial"/>
              <a:sym typeface="Arial"/>
            </a:endParaRPr>
          </a:p>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Curriculum-Based Measurements</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Cloze Tasks</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Maze Tasks</a:t>
            </a:r>
            <a:endParaRPr b="0" sz="1400">
              <a:solidFill>
                <a:schemeClr val="accent1"/>
              </a:solidFill>
              <a:latin typeface="Arial"/>
              <a:ea typeface="Arial"/>
              <a:cs typeface="Arial"/>
              <a:sym typeface="Arial"/>
            </a:endParaRPr>
          </a:p>
          <a:p>
            <a:pPr indent="0" lvl="0" marL="457200" rtl="0" algn="l">
              <a:lnSpc>
                <a:spcPct val="115000"/>
              </a:lnSpc>
              <a:spcBef>
                <a:spcPts val="1600"/>
              </a:spcBef>
              <a:spcAft>
                <a:spcPts val="1600"/>
              </a:spcAft>
              <a:buNone/>
            </a:pPr>
            <a:r>
              <a:t/>
            </a:r>
            <a:endParaRPr/>
          </a:p>
        </p:txBody>
      </p:sp>
      <p:sp>
        <p:nvSpPr>
          <p:cNvPr id="162" name="Google Shape;162;p22"/>
          <p:cNvSpPr txBox="1"/>
          <p:nvPr>
            <p:ph idx="2" type="body"/>
          </p:nvPr>
        </p:nvSpPr>
        <p:spPr>
          <a:xfrm>
            <a:off x="5174225" y="1352625"/>
            <a:ext cx="3753600" cy="3025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latin typeface="Arial"/>
                <a:ea typeface="Arial"/>
                <a:cs typeface="Arial"/>
                <a:sym typeface="Arial"/>
              </a:rPr>
              <a:t>Reading comprehension skills are lower than listening comprehension skills</a:t>
            </a:r>
            <a:endParaRPr b="1" sz="1400">
              <a:solidFill>
                <a:schemeClr val="dk2"/>
              </a:solidFill>
              <a:latin typeface="Arial"/>
              <a:ea typeface="Arial"/>
              <a:cs typeface="Arial"/>
              <a:sym typeface="Arial"/>
            </a:endParaRPr>
          </a:p>
          <a:p>
            <a:pPr indent="0" lvl="0" marL="457200" rtl="0" algn="l">
              <a:spcBef>
                <a:spcPts val="1600"/>
              </a:spcBef>
              <a:spcAft>
                <a:spcPts val="1600"/>
              </a:spcAft>
              <a:buNone/>
            </a:pPr>
            <a:r>
              <a:t/>
            </a:r>
            <a:endParaRPr/>
          </a:p>
        </p:txBody>
      </p:sp>
      <p:sp>
        <p:nvSpPr>
          <p:cNvPr id="163" name="Google Shape;163;p22"/>
          <p:cNvSpPr txBox="1"/>
          <p:nvPr>
            <p:ph type="title"/>
          </p:nvPr>
        </p:nvSpPr>
        <p:spPr>
          <a:xfrm>
            <a:off x="730000" y="525850"/>
            <a:ext cx="3753600" cy="6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1"/>
                </a:solidFill>
                <a:latin typeface="Calibri"/>
                <a:ea typeface="Calibri"/>
                <a:cs typeface="Calibri"/>
                <a:sym typeface="Calibri"/>
              </a:rPr>
              <a:t>Reading Comprehension</a:t>
            </a:r>
            <a:endParaRPr sz="2000"/>
          </a:p>
        </p:txBody>
      </p:sp>
      <p:sp>
        <p:nvSpPr>
          <p:cNvPr id="164" name="Google Shape;164;p22"/>
          <p:cNvSpPr txBox="1"/>
          <p:nvPr>
            <p:ph type="title"/>
          </p:nvPr>
        </p:nvSpPr>
        <p:spPr>
          <a:xfrm>
            <a:off x="5098025" y="525850"/>
            <a:ext cx="4046100" cy="6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Potential Indicators of Dyslexia</a:t>
            </a:r>
            <a:endParaRPr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1000"/>
                                        <p:tgtEl>
                                          <p:spTgt spid="16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3" st="3"/>
                                            </p:txEl>
                                          </p:spTgt>
                                        </p:tgtEl>
                                        <p:attrNameLst>
                                          <p:attrName>style.visibility</p:attrName>
                                        </p:attrNameLst>
                                      </p:cBhvr>
                                      <p:to>
                                        <p:strVal val="visible"/>
                                      </p:to>
                                    </p:set>
                                    <p:animEffect filter="fade" transition="in">
                                      <p:cBhvr>
                                        <p:cTn dur="1000"/>
                                        <p:tgtEl>
                                          <p:spTgt spid="16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4" st="4"/>
                                            </p:txEl>
                                          </p:spTgt>
                                        </p:tgtEl>
                                        <p:attrNameLst>
                                          <p:attrName>style.visibility</p:attrName>
                                        </p:attrNameLst>
                                      </p:cBhvr>
                                      <p:to>
                                        <p:strVal val="visible"/>
                                      </p:to>
                                    </p:set>
                                    <p:animEffect filter="fade" transition="in">
                                      <p:cBhvr>
                                        <p:cTn dur="1000"/>
                                        <p:tgtEl>
                                          <p:spTgt spid="16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5" st="5"/>
                                            </p:txEl>
                                          </p:spTgt>
                                        </p:tgtEl>
                                        <p:attrNameLst>
                                          <p:attrName>style.visibility</p:attrName>
                                        </p:attrNameLst>
                                      </p:cBhvr>
                                      <p:to>
                                        <p:strVal val="visible"/>
                                      </p:to>
                                    </p:set>
                                    <p:animEffect filter="fade" transition="in">
                                      <p:cBhvr>
                                        <p:cTn dur="1000"/>
                                        <p:tgtEl>
                                          <p:spTgt spid="16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6" st="6"/>
                                            </p:txEl>
                                          </p:spTgt>
                                        </p:tgtEl>
                                        <p:attrNameLst>
                                          <p:attrName>style.visibility</p:attrName>
                                        </p:attrNameLst>
                                      </p:cBhvr>
                                      <p:to>
                                        <p:strVal val="visible"/>
                                      </p:to>
                                    </p:set>
                                    <p:animEffect filter="fade" transition="in">
                                      <p:cBhvr>
                                        <p:cTn dur="1000"/>
                                        <p:tgtEl>
                                          <p:spTgt spid="16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000"/>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730000" y="1352625"/>
            <a:ext cx="3842400" cy="36975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Writing Sample Analysis</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Handwriting</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Spelling</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Mechanics</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Syntax - Sentence Writing</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Vocabulary</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Paragraph Writing</a:t>
            </a:r>
            <a:endParaRPr b="0" sz="1400">
              <a:solidFill>
                <a:schemeClr val="accent1"/>
              </a:solidFill>
              <a:latin typeface="Arial"/>
              <a:ea typeface="Arial"/>
              <a:cs typeface="Arial"/>
              <a:sym typeface="Arial"/>
            </a:endParaRPr>
          </a:p>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Informal Spelling Surveys/Inventories</a:t>
            </a:r>
            <a:endParaRPr/>
          </a:p>
        </p:txBody>
      </p:sp>
      <p:sp>
        <p:nvSpPr>
          <p:cNvPr id="170" name="Google Shape;170;p23"/>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rial"/>
              <a:buChar char="●"/>
            </a:pPr>
            <a:r>
              <a:rPr lang="en" sz="1400">
                <a:latin typeface="Arial"/>
                <a:ea typeface="Arial"/>
                <a:cs typeface="Arial"/>
                <a:sym typeface="Arial"/>
              </a:rPr>
              <a:t>Difficulty recalling letters and orthographic patterns</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Spelling is usually the most severe weakness</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Writing difficulties, including:</a:t>
            </a:r>
            <a:endParaRPr sz="1400">
              <a:latin typeface="Arial"/>
              <a:ea typeface="Arial"/>
              <a:cs typeface="Arial"/>
              <a:sym typeface="Arial"/>
            </a:endParaRPr>
          </a:p>
          <a:p>
            <a:pPr indent="-317500" lvl="1" marL="914400" rtl="0" algn="l">
              <a:spcBef>
                <a:spcPts val="0"/>
              </a:spcBef>
              <a:spcAft>
                <a:spcPts val="0"/>
              </a:spcAft>
              <a:buSzPts val="1400"/>
              <a:buFont typeface="Arial"/>
              <a:buChar char="○"/>
            </a:pPr>
            <a:r>
              <a:rPr lang="en" sz="1400">
                <a:latin typeface="Arial"/>
                <a:ea typeface="Arial"/>
                <a:cs typeface="Arial"/>
                <a:sym typeface="Arial"/>
              </a:rPr>
              <a:t>Poor handwriting</a:t>
            </a:r>
            <a:endParaRPr sz="1400">
              <a:latin typeface="Arial"/>
              <a:ea typeface="Arial"/>
              <a:cs typeface="Arial"/>
              <a:sym typeface="Arial"/>
            </a:endParaRPr>
          </a:p>
          <a:p>
            <a:pPr indent="-317500" lvl="1" marL="914400" rtl="0" algn="l">
              <a:spcBef>
                <a:spcPts val="0"/>
              </a:spcBef>
              <a:spcAft>
                <a:spcPts val="0"/>
              </a:spcAft>
              <a:buSzPts val="1400"/>
              <a:buFont typeface="Arial"/>
              <a:buChar char="○"/>
            </a:pPr>
            <a:r>
              <a:rPr lang="en" sz="1400">
                <a:latin typeface="Arial"/>
                <a:ea typeface="Arial"/>
                <a:cs typeface="Arial"/>
                <a:sym typeface="Arial"/>
              </a:rPr>
              <a:t>Poor spelling in context</a:t>
            </a:r>
            <a:endParaRPr sz="1400">
              <a:latin typeface="Arial"/>
              <a:ea typeface="Arial"/>
              <a:cs typeface="Arial"/>
              <a:sym typeface="Arial"/>
            </a:endParaRPr>
          </a:p>
          <a:p>
            <a:pPr indent="-317500" lvl="1" marL="914400" rtl="0" algn="l">
              <a:spcBef>
                <a:spcPts val="0"/>
              </a:spcBef>
              <a:spcAft>
                <a:spcPts val="0"/>
              </a:spcAft>
              <a:buSzPts val="1400"/>
              <a:buFont typeface="Arial"/>
              <a:buChar char="○"/>
            </a:pPr>
            <a:r>
              <a:rPr lang="en" sz="1400">
                <a:latin typeface="Arial"/>
                <a:ea typeface="Arial"/>
                <a:cs typeface="Arial"/>
                <a:sym typeface="Arial"/>
              </a:rPr>
              <a:t>Poor sentence structure</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An OT referral may be warranted</a:t>
            </a:r>
            <a:endParaRPr sz="1400">
              <a:latin typeface="Arial"/>
              <a:ea typeface="Arial"/>
              <a:cs typeface="Arial"/>
              <a:sym typeface="Arial"/>
            </a:endParaRPr>
          </a:p>
          <a:p>
            <a:pPr indent="0" lvl="0" marL="457200" rtl="0" algn="ctr">
              <a:spcBef>
                <a:spcPts val="1600"/>
              </a:spcBef>
              <a:spcAft>
                <a:spcPts val="1600"/>
              </a:spcAft>
              <a:buNone/>
            </a:pPr>
            <a:r>
              <a:t/>
            </a:r>
            <a:endParaRPr/>
          </a:p>
        </p:txBody>
      </p:sp>
      <p:sp>
        <p:nvSpPr>
          <p:cNvPr id="171" name="Google Shape;171;p23"/>
          <p:cNvSpPr txBox="1"/>
          <p:nvPr>
            <p:ph type="title"/>
          </p:nvPr>
        </p:nvSpPr>
        <p:spPr>
          <a:xfrm>
            <a:off x="5098025" y="514825"/>
            <a:ext cx="4046100" cy="6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Potential Indicators of Dyslexia</a:t>
            </a:r>
            <a:endParaRPr sz="2000">
              <a:solidFill>
                <a:schemeClr val="dk1"/>
              </a:solidFill>
            </a:endParaRPr>
          </a:p>
        </p:txBody>
      </p:sp>
      <p:sp>
        <p:nvSpPr>
          <p:cNvPr id="172" name="Google Shape;172;p23"/>
          <p:cNvSpPr txBox="1"/>
          <p:nvPr>
            <p:ph type="title"/>
          </p:nvPr>
        </p:nvSpPr>
        <p:spPr>
          <a:xfrm>
            <a:off x="730000" y="514825"/>
            <a:ext cx="3753600" cy="6729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2000">
                <a:solidFill>
                  <a:schemeClr val="accent1"/>
                </a:solidFill>
                <a:latin typeface="Calibri"/>
                <a:ea typeface="Calibri"/>
                <a:cs typeface="Calibri"/>
                <a:sym typeface="Calibri"/>
              </a:rPr>
              <a:t>Written Expression &amp; Encoding</a:t>
            </a:r>
            <a:endParaRPr sz="20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0" st="0"/>
                                            </p:txEl>
                                          </p:spTgt>
                                        </p:tgtEl>
                                        <p:attrNameLst>
                                          <p:attrName>style.visibility</p:attrName>
                                        </p:attrNameLst>
                                      </p:cBhvr>
                                      <p:to>
                                        <p:strVal val="visible"/>
                                      </p:to>
                                    </p:set>
                                    <p:animEffect filter="fade" transition="in">
                                      <p:cBhvr>
                                        <p:cTn dur="1000"/>
                                        <p:tgtEl>
                                          <p:spTgt spid="16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1" st="1"/>
                                            </p:txEl>
                                          </p:spTgt>
                                        </p:tgtEl>
                                        <p:attrNameLst>
                                          <p:attrName>style.visibility</p:attrName>
                                        </p:attrNameLst>
                                      </p:cBhvr>
                                      <p:to>
                                        <p:strVal val="visible"/>
                                      </p:to>
                                    </p:set>
                                    <p:animEffect filter="fade" transition="in">
                                      <p:cBhvr>
                                        <p:cTn dur="1000"/>
                                        <p:tgtEl>
                                          <p:spTgt spid="16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2" st="2"/>
                                            </p:txEl>
                                          </p:spTgt>
                                        </p:tgtEl>
                                        <p:attrNameLst>
                                          <p:attrName>style.visibility</p:attrName>
                                        </p:attrNameLst>
                                      </p:cBhvr>
                                      <p:to>
                                        <p:strVal val="visible"/>
                                      </p:to>
                                    </p:set>
                                    <p:animEffect filter="fade" transition="in">
                                      <p:cBhvr>
                                        <p:cTn dur="1000"/>
                                        <p:tgtEl>
                                          <p:spTgt spid="16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3" st="3"/>
                                            </p:txEl>
                                          </p:spTgt>
                                        </p:tgtEl>
                                        <p:attrNameLst>
                                          <p:attrName>style.visibility</p:attrName>
                                        </p:attrNameLst>
                                      </p:cBhvr>
                                      <p:to>
                                        <p:strVal val="visible"/>
                                      </p:to>
                                    </p:set>
                                    <p:animEffect filter="fade" transition="in">
                                      <p:cBhvr>
                                        <p:cTn dur="1000"/>
                                        <p:tgtEl>
                                          <p:spTgt spid="16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4" st="4"/>
                                            </p:txEl>
                                          </p:spTgt>
                                        </p:tgtEl>
                                        <p:attrNameLst>
                                          <p:attrName>style.visibility</p:attrName>
                                        </p:attrNameLst>
                                      </p:cBhvr>
                                      <p:to>
                                        <p:strVal val="visible"/>
                                      </p:to>
                                    </p:set>
                                    <p:animEffect filter="fade" transition="in">
                                      <p:cBhvr>
                                        <p:cTn dur="1000"/>
                                        <p:tgtEl>
                                          <p:spTgt spid="16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5" st="5"/>
                                            </p:txEl>
                                          </p:spTgt>
                                        </p:tgtEl>
                                        <p:attrNameLst>
                                          <p:attrName>style.visibility</p:attrName>
                                        </p:attrNameLst>
                                      </p:cBhvr>
                                      <p:to>
                                        <p:strVal val="visible"/>
                                      </p:to>
                                    </p:set>
                                    <p:animEffect filter="fade" transition="in">
                                      <p:cBhvr>
                                        <p:cTn dur="1000"/>
                                        <p:tgtEl>
                                          <p:spTgt spid="16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6" st="6"/>
                                            </p:txEl>
                                          </p:spTgt>
                                        </p:tgtEl>
                                        <p:attrNameLst>
                                          <p:attrName>style.visibility</p:attrName>
                                        </p:attrNameLst>
                                      </p:cBhvr>
                                      <p:to>
                                        <p:strVal val="visible"/>
                                      </p:to>
                                    </p:set>
                                    <p:animEffect filter="fade" transition="in">
                                      <p:cBhvr>
                                        <p:cTn dur="1000"/>
                                        <p:tgtEl>
                                          <p:spTgt spid="16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xEl>
                                              <p:pRg end="7" st="7"/>
                                            </p:txEl>
                                          </p:spTgt>
                                        </p:tgtEl>
                                        <p:attrNameLst>
                                          <p:attrName>style.visibility</p:attrName>
                                        </p:attrNameLst>
                                      </p:cBhvr>
                                      <p:to>
                                        <p:strVal val="visible"/>
                                      </p:to>
                                    </p:set>
                                    <p:animEffect filter="fade" transition="in">
                                      <p:cBhvr>
                                        <p:cTn dur="1000"/>
                                        <p:tgtEl>
                                          <p:spTgt spid="16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0" st="0"/>
                                            </p:txEl>
                                          </p:spTgt>
                                        </p:tgtEl>
                                        <p:attrNameLst>
                                          <p:attrName>style.visibility</p:attrName>
                                        </p:attrNameLst>
                                      </p:cBhvr>
                                      <p:to>
                                        <p:strVal val="visible"/>
                                      </p:to>
                                    </p:set>
                                    <p:animEffect filter="fade" transition="in">
                                      <p:cBhvr>
                                        <p:cTn dur="1000"/>
                                        <p:tgtEl>
                                          <p:spTgt spid="1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1" st="1"/>
                                            </p:txEl>
                                          </p:spTgt>
                                        </p:tgtEl>
                                        <p:attrNameLst>
                                          <p:attrName>style.visibility</p:attrName>
                                        </p:attrNameLst>
                                      </p:cBhvr>
                                      <p:to>
                                        <p:strVal val="visible"/>
                                      </p:to>
                                    </p:set>
                                    <p:animEffect filter="fade" transition="in">
                                      <p:cBhvr>
                                        <p:cTn dur="1000"/>
                                        <p:tgtEl>
                                          <p:spTgt spid="1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2" st="2"/>
                                            </p:txEl>
                                          </p:spTgt>
                                        </p:tgtEl>
                                        <p:attrNameLst>
                                          <p:attrName>style.visibility</p:attrName>
                                        </p:attrNameLst>
                                      </p:cBhvr>
                                      <p:to>
                                        <p:strVal val="visible"/>
                                      </p:to>
                                    </p:set>
                                    <p:animEffect filter="fade" transition="in">
                                      <p:cBhvr>
                                        <p:cTn dur="1000"/>
                                        <p:tgtEl>
                                          <p:spTgt spid="1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3" st="3"/>
                                            </p:txEl>
                                          </p:spTgt>
                                        </p:tgtEl>
                                        <p:attrNameLst>
                                          <p:attrName>style.visibility</p:attrName>
                                        </p:attrNameLst>
                                      </p:cBhvr>
                                      <p:to>
                                        <p:strVal val="visible"/>
                                      </p:to>
                                    </p:set>
                                    <p:animEffect filter="fade" transition="in">
                                      <p:cBhvr>
                                        <p:cTn dur="1000"/>
                                        <p:tgtEl>
                                          <p:spTgt spid="1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4" st="4"/>
                                            </p:txEl>
                                          </p:spTgt>
                                        </p:tgtEl>
                                        <p:attrNameLst>
                                          <p:attrName>style.visibility</p:attrName>
                                        </p:attrNameLst>
                                      </p:cBhvr>
                                      <p:to>
                                        <p:strVal val="visible"/>
                                      </p:to>
                                    </p:set>
                                    <p:animEffect filter="fade" transition="in">
                                      <p:cBhvr>
                                        <p:cTn dur="1000"/>
                                        <p:tgtEl>
                                          <p:spTgt spid="1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5" st="5"/>
                                            </p:txEl>
                                          </p:spTgt>
                                        </p:tgtEl>
                                        <p:attrNameLst>
                                          <p:attrName>style.visibility</p:attrName>
                                        </p:attrNameLst>
                                      </p:cBhvr>
                                      <p:to>
                                        <p:strVal val="visible"/>
                                      </p:to>
                                    </p:set>
                                    <p:animEffect filter="fade" transition="in">
                                      <p:cBhvr>
                                        <p:cTn dur="1000"/>
                                        <p:tgtEl>
                                          <p:spTgt spid="17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6" st="6"/>
                                            </p:txEl>
                                          </p:spTgt>
                                        </p:tgtEl>
                                        <p:attrNameLst>
                                          <p:attrName>style.visibility</p:attrName>
                                        </p:attrNameLst>
                                      </p:cBhvr>
                                      <p:to>
                                        <p:strVal val="visible"/>
                                      </p:to>
                                    </p:set>
                                    <p:animEffect filter="fade" transition="in">
                                      <p:cBhvr>
                                        <p:cTn dur="1000"/>
                                        <p:tgtEl>
                                          <p:spTgt spid="17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xEl>
                                              <p:pRg end="7" st="7"/>
                                            </p:txEl>
                                          </p:spTgt>
                                        </p:tgtEl>
                                        <p:attrNameLst>
                                          <p:attrName>style.visibility</p:attrName>
                                        </p:attrNameLst>
                                      </p:cBhvr>
                                      <p:to>
                                        <p:strVal val="visible"/>
                                      </p:to>
                                    </p:set>
                                    <p:animEffect filter="fade" transition="in">
                                      <p:cBhvr>
                                        <p:cTn dur="1000"/>
                                        <p:tgtEl>
                                          <p:spTgt spid="170">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pic>
        <p:nvPicPr>
          <p:cNvPr id="177" name="Google Shape;177;p24"/>
          <p:cNvPicPr preferRelativeResize="0"/>
          <p:nvPr/>
        </p:nvPicPr>
        <p:blipFill>
          <a:blip r:embed="rId3">
            <a:alphaModFix/>
          </a:blip>
          <a:stretch>
            <a:fillRect/>
          </a:stretch>
        </p:blipFill>
        <p:spPr>
          <a:xfrm>
            <a:off x="3363600" y="1121775"/>
            <a:ext cx="5508074" cy="3480901"/>
          </a:xfrm>
          <a:prstGeom prst="rect">
            <a:avLst/>
          </a:prstGeom>
          <a:noFill/>
          <a:ln>
            <a:noFill/>
          </a:ln>
        </p:spPr>
      </p:pic>
      <p:sp>
        <p:nvSpPr>
          <p:cNvPr id="178" name="Google Shape;178;p24"/>
          <p:cNvSpPr txBox="1"/>
          <p:nvPr>
            <p:ph type="title"/>
          </p:nvPr>
        </p:nvSpPr>
        <p:spPr>
          <a:xfrm>
            <a:off x="727650" y="1246125"/>
            <a:ext cx="7688700" cy="651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Calibri"/>
                <a:ea typeface="Calibri"/>
                <a:cs typeface="Calibri"/>
                <a:sym typeface="Calibri"/>
              </a:rPr>
              <a:t>Universal Screening - NJTSS</a:t>
            </a:r>
            <a:endParaRPr sz="18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5"/>
          <p:cNvSpPr txBox="1"/>
          <p:nvPr>
            <p:ph idx="1" type="body"/>
          </p:nvPr>
        </p:nvSpPr>
        <p:spPr>
          <a:xfrm>
            <a:off x="832750" y="1616525"/>
            <a:ext cx="7733100" cy="3526800"/>
          </a:xfrm>
          <a:prstGeom prst="rect">
            <a:avLst/>
          </a:prstGeom>
        </p:spPr>
        <p:txBody>
          <a:bodyPr anchorCtr="0" anchor="t" bIns="91425" lIns="91425" spcFirstLastPara="1" rIns="91425" wrap="square" tIns="91425">
            <a:noAutofit/>
          </a:bodyPr>
          <a:lstStyle/>
          <a:p>
            <a:pPr indent="-317500" lvl="0" marL="457200" rtl="0" algn="l">
              <a:lnSpc>
                <a:spcPct val="150000"/>
              </a:lnSpc>
              <a:spcBef>
                <a:spcPts val="0"/>
              </a:spcBef>
              <a:spcAft>
                <a:spcPts val="0"/>
              </a:spcAft>
              <a:buSzPts val="1400"/>
              <a:buFont typeface="Arial"/>
              <a:buChar char="●"/>
            </a:pPr>
            <a:r>
              <a:rPr lang="en" sz="1400">
                <a:latin typeface="Arial"/>
                <a:ea typeface="Arial"/>
                <a:cs typeface="Arial"/>
                <a:sym typeface="Arial"/>
              </a:rPr>
              <a:t>Review</a:t>
            </a:r>
            <a:r>
              <a:rPr lang="en" sz="1400">
                <a:latin typeface="Arial"/>
                <a:ea typeface="Arial"/>
                <a:cs typeface="Arial"/>
                <a:sym typeface="Arial"/>
              </a:rPr>
              <a:t> all data including universal screening, progress monitoring of </a:t>
            </a:r>
            <a:r>
              <a:rPr lang="en" sz="1400">
                <a:latin typeface="Arial"/>
                <a:ea typeface="Arial"/>
                <a:cs typeface="Arial"/>
                <a:sym typeface="Arial"/>
              </a:rPr>
              <a:t>the student’s response to tiered interventions</a:t>
            </a:r>
            <a:r>
              <a:rPr lang="en" sz="1400">
                <a:latin typeface="Arial"/>
                <a:ea typeface="Arial"/>
                <a:cs typeface="Arial"/>
                <a:sym typeface="Arial"/>
              </a:rPr>
              <a:t>, and diagnostic assessments collected to date</a:t>
            </a:r>
            <a:endParaRPr sz="1400">
              <a:latin typeface="Arial"/>
              <a:ea typeface="Arial"/>
              <a:cs typeface="Arial"/>
              <a:sym typeface="Arial"/>
            </a:endParaRPr>
          </a:p>
          <a:p>
            <a:pPr indent="-317500" lvl="0" marL="457200" rtl="0" algn="l">
              <a:lnSpc>
                <a:spcPct val="150000"/>
              </a:lnSpc>
              <a:spcBef>
                <a:spcPts val="0"/>
              </a:spcBef>
              <a:spcAft>
                <a:spcPts val="0"/>
              </a:spcAft>
              <a:buSzPts val="1400"/>
              <a:buFont typeface="Arial"/>
              <a:buChar char="●"/>
            </a:pPr>
            <a:r>
              <a:rPr lang="en" sz="1400">
                <a:latin typeface="Arial"/>
                <a:ea typeface="Arial"/>
                <a:cs typeface="Arial"/>
                <a:sym typeface="Arial"/>
              </a:rPr>
              <a:t>Gather information about birth and family history, </a:t>
            </a:r>
            <a:r>
              <a:rPr lang="en" sz="1400">
                <a:latin typeface="Arial"/>
                <a:ea typeface="Arial"/>
                <a:cs typeface="Arial"/>
                <a:sym typeface="Arial"/>
              </a:rPr>
              <a:t>medical history, </a:t>
            </a:r>
            <a:r>
              <a:rPr lang="en" sz="1400">
                <a:latin typeface="Arial"/>
                <a:ea typeface="Arial"/>
                <a:cs typeface="Arial"/>
                <a:sym typeface="Arial"/>
              </a:rPr>
              <a:t>speech and language development, and educational history</a:t>
            </a:r>
            <a:endParaRPr sz="1400">
              <a:latin typeface="Arial"/>
              <a:ea typeface="Arial"/>
              <a:cs typeface="Arial"/>
              <a:sym typeface="Arial"/>
            </a:endParaRPr>
          </a:p>
          <a:p>
            <a:pPr indent="-317500" lvl="0" marL="457200" rtl="0" algn="l">
              <a:lnSpc>
                <a:spcPct val="150000"/>
              </a:lnSpc>
              <a:spcBef>
                <a:spcPts val="0"/>
              </a:spcBef>
              <a:spcAft>
                <a:spcPts val="0"/>
              </a:spcAft>
              <a:buSzPts val="1400"/>
              <a:buFont typeface="Arial"/>
              <a:buChar char="●"/>
            </a:pPr>
            <a:r>
              <a:rPr lang="en" sz="1400">
                <a:latin typeface="Arial"/>
                <a:ea typeface="Arial"/>
                <a:cs typeface="Arial"/>
                <a:sym typeface="Arial"/>
              </a:rPr>
              <a:t>Assess in all areas of suspected disability                                                  </a:t>
            </a:r>
            <a:endParaRPr sz="1400">
              <a:latin typeface="Arial"/>
              <a:ea typeface="Arial"/>
              <a:cs typeface="Arial"/>
              <a:sym typeface="Arial"/>
            </a:endParaRPr>
          </a:p>
        </p:txBody>
      </p:sp>
      <p:sp>
        <p:nvSpPr>
          <p:cNvPr id="184" name="Google Shape;184;p25"/>
          <p:cNvSpPr txBox="1"/>
          <p:nvPr>
            <p:ph type="title"/>
          </p:nvPr>
        </p:nvSpPr>
        <p:spPr>
          <a:xfrm>
            <a:off x="701975" y="559375"/>
            <a:ext cx="8665800" cy="63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accent1"/>
                </a:solidFill>
                <a:latin typeface="Calibri"/>
                <a:ea typeface="Calibri"/>
                <a:cs typeface="Calibri"/>
                <a:sym typeface="Calibri"/>
              </a:rPr>
              <a:t>Child Study Team Referral</a:t>
            </a:r>
            <a:r>
              <a:rPr lang="en" sz="2300">
                <a:solidFill>
                  <a:schemeClr val="accent1"/>
                </a:solidFill>
                <a:latin typeface="Calibri"/>
                <a:ea typeface="Calibri"/>
                <a:cs typeface="Calibri"/>
                <a:sym typeface="Calibri"/>
              </a:rPr>
              <a:t> to Determine Eligibility</a:t>
            </a:r>
            <a:endParaRPr sz="2300">
              <a:solidFill>
                <a:schemeClr val="accen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0" st="0"/>
                                            </p:txEl>
                                          </p:spTgt>
                                        </p:tgtEl>
                                        <p:attrNameLst>
                                          <p:attrName>style.visibility</p:attrName>
                                        </p:attrNameLst>
                                      </p:cBhvr>
                                      <p:to>
                                        <p:strVal val="visible"/>
                                      </p:to>
                                    </p:set>
                                    <p:animEffect filter="fade" transition="in">
                                      <p:cBhvr>
                                        <p:cTn dur="1000"/>
                                        <p:tgtEl>
                                          <p:spTgt spid="18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1" st="1"/>
                                            </p:txEl>
                                          </p:spTgt>
                                        </p:tgtEl>
                                        <p:attrNameLst>
                                          <p:attrName>style.visibility</p:attrName>
                                        </p:attrNameLst>
                                      </p:cBhvr>
                                      <p:to>
                                        <p:strVal val="visible"/>
                                      </p:to>
                                    </p:set>
                                    <p:animEffect filter="fade" transition="in">
                                      <p:cBhvr>
                                        <p:cTn dur="1000"/>
                                        <p:tgtEl>
                                          <p:spTgt spid="18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3">
                                            <p:txEl>
                                              <p:pRg end="2" st="2"/>
                                            </p:txEl>
                                          </p:spTgt>
                                        </p:tgtEl>
                                        <p:attrNameLst>
                                          <p:attrName>style.visibility</p:attrName>
                                        </p:attrNameLst>
                                      </p:cBhvr>
                                      <p:to>
                                        <p:strVal val="visible"/>
                                      </p:to>
                                    </p:set>
                                    <p:animEffect filter="fade" transition="in">
                                      <p:cBhvr>
                                        <p:cTn dur="1000"/>
                                        <p:tgtEl>
                                          <p:spTgt spid="183">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grpSp>
        <p:nvGrpSpPr>
          <p:cNvPr id="189" name="Google Shape;189;p26"/>
          <p:cNvGrpSpPr/>
          <p:nvPr/>
        </p:nvGrpSpPr>
        <p:grpSpPr>
          <a:xfrm>
            <a:off x="3623334" y="1555732"/>
            <a:ext cx="5049334" cy="2966544"/>
            <a:chOff x="4192863" y="1002150"/>
            <a:chExt cx="3679200" cy="3139200"/>
          </a:xfrm>
        </p:grpSpPr>
        <p:sp>
          <p:nvSpPr>
            <p:cNvPr id="190" name="Google Shape;190;p26"/>
            <p:cNvSpPr/>
            <p:nvPr/>
          </p:nvSpPr>
          <p:spPr>
            <a:xfrm>
              <a:off x="4192863" y="1002150"/>
              <a:ext cx="3679200" cy="3139200"/>
            </a:xfrm>
            <a:prstGeom prst="round2DiagRect">
              <a:avLst>
                <a:gd fmla="val 0" name="adj1"/>
                <a:gd fmla="val 17764" name="adj2"/>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1" name="Google Shape;191;p26"/>
            <p:cNvSpPr txBox="1"/>
            <p:nvPr/>
          </p:nvSpPr>
          <p:spPr>
            <a:xfrm>
              <a:off x="5186954" y="2027248"/>
              <a:ext cx="2418900" cy="1128000"/>
            </a:xfrm>
            <a:prstGeom prst="rect">
              <a:avLst/>
            </a:prstGeom>
            <a:solidFill>
              <a:schemeClr val="dk1"/>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1"/>
                  </a:solidFill>
                </a:rPr>
                <a:t>ALL team members must have a strong base of knowledge about the neurobiology of dyslexia and all aspects of reading acquisition.</a:t>
              </a:r>
              <a:endParaRPr sz="800">
                <a:solidFill>
                  <a:schemeClr val="lt1"/>
                </a:solidFill>
              </a:endParaRPr>
            </a:p>
          </p:txBody>
        </p:sp>
      </p:grpSp>
      <p:sp>
        <p:nvSpPr>
          <p:cNvPr id="192" name="Google Shape;192;p26"/>
          <p:cNvSpPr/>
          <p:nvPr/>
        </p:nvSpPr>
        <p:spPr>
          <a:xfrm flipH="1">
            <a:off x="2700966" y="1555732"/>
            <a:ext cx="1837500" cy="1483200"/>
          </a:xfrm>
          <a:prstGeom prst="round2DiagRect">
            <a:avLst>
              <a:gd fmla="val 0" name="adj1"/>
              <a:gd fmla="val 17764" name="adj2"/>
            </a:avLst>
          </a:prstGeom>
          <a:solidFill>
            <a:srgbClr val="F4B400"/>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193" name="Google Shape;193;p26"/>
          <p:cNvSpPr/>
          <p:nvPr/>
        </p:nvSpPr>
        <p:spPr>
          <a:xfrm rot="10800000">
            <a:off x="863324" y="1555804"/>
            <a:ext cx="1837500" cy="1483200"/>
          </a:xfrm>
          <a:prstGeom prst="round2DiagRect">
            <a:avLst>
              <a:gd fmla="val 0" name="adj1"/>
              <a:gd fmla="val 17764" name="adj2"/>
            </a:avLst>
          </a:prstGeom>
          <a:solidFill>
            <a:srgbClr val="F7CB4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194" name="Google Shape;194;p26"/>
          <p:cNvSpPr txBox="1"/>
          <p:nvPr>
            <p:ph type="title"/>
          </p:nvPr>
        </p:nvSpPr>
        <p:spPr>
          <a:xfrm>
            <a:off x="701975" y="559375"/>
            <a:ext cx="8365800" cy="63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accent1"/>
                </a:solidFill>
                <a:latin typeface="Calibri"/>
                <a:ea typeface="Calibri"/>
                <a:cs typeface="Calibri"/>
                <a:sym typeface="Calibri"/>
              </a:rPr>
              <a:t>Child Study Team Members</a:t>
            </a:r>
            <a:endParaRPr sz="2300">
              <a:solidFill>
                <a:schemeClr val="accent1"/>
              </a:solidFill>
              <a:latin typeface="Calibri"/>
              <a:ea typeface="Calibri"/>
              <a:cs typeface="Calibri"/>
              <a:sym typeface="Calibri"/>
            </a:endParaRPr>
          </a:p>
        </p:txBody>
      </p:sp>
      <p:sp>
        <p:nvSpPr>
          <p:cNvPr id="195" name="Google Shape;195;p26"/>
          <p:cNvSpPr/>
          <p:nvPr/>
        </p:nvSpPr>
        <p:spPr>
          <a:xfrm flipH="1">
            <a:off x="863324" y="3039004"/>
            <a:ext cx="1837500" cy="1483200"/>
          </a:xfrm>
          <a:prstGeom prst="round2DiagRect">
            <a:avLst>
              <a:gd fmla="val 0" name="adj1"/>
              <a:gd fmla="val 17764" name="adj2"/>
            </a:avLst>
          </a:prstGeom>
          <a:solidFill>
            <a:srgbClr val="F4B400"/>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196" name="Google Shape;196;p26"/>
          <p:cNvSpPr txBox="1"/>
          <p:nvPr/>
        </p:nvSpPr>
        <p:spPr>
          <a:xfrm>
            <a:off x="1002425" y="2029788"/>
            <a:ext cx="1445100" cy="535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383838"/>
                </a:solidFill>
              </a:rPr>
              <a:t>Learning Disabilities Teacher Consultant</a:t>
            </a:r>
            <a:endParaRPr sz="1000">
              <a:solidFill>
                <a:srgbClr val="383838"/>
              </a:solidFill>
            </a:endParaRPr>
          </a:p>
        </p:txBody>
      </p:sp>
      <p:sp>
        <p:nvSpPr>
          <p:cNvPr id="197" name="Google Shape;197;p26"/>
          <p:cNvSpPr/>
          <p:nvPr/>
        </p:nvSpPr>
        <p:spPr>
          <a:xfrm rot="10800000">
            <a:off x="2700966" y="3039076"/>
            <a:ext cx="1837500" cy="1483200"/>
          </a:xfrm>
          <a:prstGeom prst="round2DiagRect">
            <a:avLst>
              <a:gd fmla="val 0" name="adj1"/>
              <a:gd fmla="val 17764" name="adj2"/>
            </a:avLst>
          </a:prstGeom>
          <a:solidFill>
            <a:srgbClr val="F7CB4D"/>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p>
        </p:txBody>
      </p:sp>
      <p:sp>
        <p:nvSpPr>
          <p:cNvPr id="198" name="Google Shape;198;p26"/>
          <p:cNvSpPr txBox="1"/>
          <p:nvPr/>
        </p:nvSpPr>
        <p:spPr>
          <a:xfrm>
            <a:off x="2862376" y="3563325"/>
            <a:ext cx="1441500" cy="43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383838"/>
                </a:solidFill>
              </a:rPr>
              <a:t>Speech-Language Pathologist</a:t>
            </a:r>
            <a:endParaRPr sz="1000">
              <a:solidFill>
                <a:srgbClr val="383838"/>
              </a:solidFill>
            </a:endParaRPr>
          </a:p>
        </p:txBody>
      </p:sp>
      <p:sp>
        <p:nvSpPr>
          <p:cNvPr id="199" name="Google Shape;199;p26"/>
          <p:cNvSpPr txBox="1"/>
          <p:nvPr/>
        </p:nvSpPr>
        <p:spPr>
          <a:xfrm>
            <a:off x="2906949" y="2080038"/>
            <a:ext cx="1477500" cy="43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383838"/>
                </a:solidFill>
              </a:rPr>
              <a:t>School Psychologist</a:t>
            </a:r>
            <a:endParaRPr sz="1000">
              <a:solidFill>
                <a:srgbClr val="383838"/>
              </a:solidFill>
            </a:endParaRPr>
          </a:p>
        </p:txBody>
      </p:sp>
      <p:sp>
        <p:nvSpPr>
          <p:cNvPr id="200" name="Google Shape;200;p26"/>
          <p:cNvSpPr txBox="1"/>
          <p:nvPr/>
        </p:nvSpPr>
        <p:spPr>
          <a:xfrm>
            <a:off x="1002425" y="3563325"/>
            <a:ext cx="1525200" cy="43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000">
                <a:solidFill>
                  <a:srgbClr val="383838"/>
                </a:solidFill>
              </a:rPr>
              <a:t>Social Worker</a:t>
            </a:r>
            <a:endParaRPr sz="1000">
              <a:solidFill>
                <a:srgbClr val="383838"/>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27"/>
          <p:cNvSpPr txBox="1"/>
          <p:nvPr>
            <p:ph idx="1" type="body"/>
          </p:nvPr>
        </p:nvSpPr>
        <p:spPr>
          <a:xfrm>
            <a:off x="832750" y="1616525"/>
            <a:ext cx="7733100" cy="3526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latin typeface="Arial"/>
                <a:ea typeface="Arial"/>
                <a:cs typeface="Arial"/>
                <a:sym typeface="Arial"/>
              </a:rPr>
              <a:t>H</a:t>
            </a:r>
            <a:r>
              <a:rPr lang="en" sz="1400">
                <a:latin typeface="Arial"/>
                <a:ea typeface="Arial"/>
                <a:cs typeface="Arial"/>
                <a:sym typeface="Arial"/>
              </a:rPr>
              <a:t>ave a thorough base of knowledge pertaining to the structure of language, how students learn to read, why some students struggle to learn to read, and what effective instructional practices should be implemented to remediate students’ specific areas of weakness</a:t>
            </a:r>
            <a:endParaRPr sz="1400">
              <a:solidFill>
                <a:srgbClr val="000000"/>
              </a:solidFill>
              <a:latin typeface="Arial"/>
              <a:ea typeface="Arial"/>
              <a:cs typeface="Arial"/>
              <a:sym typeface="Arial"/>
            </a:endParaRPr>
          </a:p>
          <a:p>
            <a:pPr indent="-317500" lvl="0" marL="457200" rtl="0" algn="l">
              <a:lnSpc>
                <a:spcPct val="115000"/>
              </a:lnSpc>
              <a:spcBef>
                <a:spcPts val="1600"/>
              </a:spcBef>
              <a:spcAft>
                <a:spcPts val="0"/>
              </a:spcAft>
              <a:buSzPts val="1400"/>
              <a:buFont typeface="Arial"/>
              <a:buChar char="●"/>
            </a:pPr>
            <a:r>
              <a:rPr lang="en" sz="1400">
                <a:latin typeface="Arial"/>
                <a:ea typeface="Arial"/>
                <a:cs typeface="Arial"/>
                <a:sym typeface="Arial"/>
              </a:rPr>
              <a:t>I</a:t>
            </a:r>
            <a:r>
              <a:rPr lang="en" sz="1400">
                <a:latin typeface="Arial"/>
                <a:ea typeface="Arial"/>
                <a:cs typeface="Arial"/>
                <a:sym typeface="Arial"/>
              </a:rPr>
              <a:t>nclude interpretation and analysis of test results</a:t>
            </a:r>
            <a:endParaRPr sz="1400">
              <a:latin typeface="Arial"/>
              <a:ea typeface="Arial"/>
              <a:cs typeface="Arial"/>
              <a:sym typeface="Arial"/>
            </a:endParaRPr>
          </a:p>
          <a:p>
            <a:pPr indent="-311150" lvl="0" marL="457200" rtl="0" algn="l">
              <a:lnSpc>
                <a:spcPct val="115000"/>
              </a:lnSpc>
              <a:spcBef>
                <a:spcPts val="0"/>
              </a:spcBef>
              <a:spcAft>
                <a:spcPts val="0"/>
              </a:spcAft>
              <a:buSzPts val="1300"/>
              <a:buChar char="●"/>
            </a:pPr>
            <a:r>
              <a:rPr lang="en" sz="1400">
                <a:latin typeface="Arial"/>
                <a:ea typeface="Arial"/>
                <a:cs typeface="Arial"/>
                <a:sym typeface="Arial"/>
              </a:rPr>
              <a:t>Look for patterns in the results that identify the profile of dyslexia </a:t>
            </a:r>
            <a:r>
              <a:rPr lang="en" sz="1800"/>
              <a:t>    </a:t>
            </a:r>
            <a:r>
              <a:rPr lang="en" sz="1800">
                <a:latin typeface="Arial"/>
                <a:ea typeface="Arial"/>
                <a:cs typeface="Arial"/>
                <a:sym typeface="Arial"/>
              </a:rPr>
              <a:t>     </a:t>
            </a:r>
            <a:r>
              <a:rPr lang="en" sz="1400">
                <a:latin typeface="Arial"/>
                <a:ea typeface="Arial"/>
                <a:cs typeface="Arial"/>
                <a:sym typeface="Arial"/>
              </a:rPr>
              <a:t>                                       </a:t>
            </a:r>
            <a:endParaRPr sz="1400">
              <a:latin typeface="Arial"/>
              <a:ea typeface="Arial"/>
              <a:cs typeface="Arial"/>
              <a:sym typeface="Arial"/>
            </a:endParaRPr>
          </a:p>
        </p:txBody>
      </p:sp>
      <p:sp>
        <p:nvSpPr>
          <p:cNvPr id="206" name="Google Shape;206;p27"/>
          <p:cNvSpPr txBox="1"/>
          <p:nvPr>
            <p:ph type="title"/>
          </p:nvPr>
        </p:nvSpPr>
        <p:spPr>
          <a:xfrm>
            <a:off x="701975" y="559375"/>
            <a:ext cx="8665800" cy="63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accent1"/>
                </a:solidFill>
                <a:latin typeface="Calibri"/>
                <a:ea typeface="Calibri"/>
                <a:cs typeface="Calibri"/>
                <a:sym typeface="Calibri"/>
              </a:rPr>
              <a:t>Learning Disabilities Teacher Consultants</a:t>
            </a:r>
            <a:endParaRPr sz="2000">
              <a:solidFill>
                <a:schemeClr val="accen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0" st="0"/>
                                            </p:txEl>
                                          </p:spTgt>
                                        </p:tgtEl>
                                        <p:attrNameLst>
                                          <p:attrName>style.visibility</p:attrName>
                                        </p:attrNameLst>
                                      </p:cBhvr>
                                      <p:to>
                                        <p:strVal val="visible"/>
                                      </p:to>
                                    </p:set>
                                    <p:animEffect filter="fade" transition="in">
                                      <p:cBhvr>
                                        <p:cTn dur="1000"/>
                                        <p:tgtEl>
                                          <p:spTgt spid="2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1" st="1"/>
                                            </p:txEl>
                                          </p:spTgt>
                                        </p:tgtEl>
                                        <p:attrNameLst>
                                          <p:attrName>style.visibility</p:attrName>
                                        </p:attrNameLst>
                                      </p:cBhvr>
                                      <p:to>
                                        <p:strVal val="visible"/>
                                      </p:to>
                                    </p:set>
                                    <p:animEffect filter="fade" transition="in">
                                      <p:cBhvr>
                                        <p:cTn dur="1000"/>
                                        <p:tgtEl>
                                          <p:spTgt spid="2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5">
                                            <p:txEl>
                                              <p:pRg end="2" st="2"/>
                                            </p:txEl>
                                          </p:spTgt>
                                        </p:tgtEl>
                                        <p:attrNameLst>
                                          <p:attrName>style.visibility</p:attrName>
                                        </p:attrNameLst>
                                      </p:cBhvr>
                                      <p:to>
                                        <p:strVal val="visible"/>
                                      </p:to>
                                    </p:set>
                                    <p:animEffect filter="fade" transition="in">
                                      <p:cBhvr>
                                        <p:cTn dur="1000"/>
                                        <p:tgtEl>
                                          <p:spTgt spid="205">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8"/>
          <p:cNvSpPr txBox="1"/>
          <p:nvPr>
            <p:ph idx="1" type="body"/>
          </p:nvPr>
        </p:nvSpPr>
        <p:spPr>
          <a:xfrm>
            <a:off x="832750" y="1616525"/>
            <a:ext cx="7733100" cy="3526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latin typeface="Arial"/>
                <a:ea typeface="Arial"/>
                <a:cs typeface="Arial"/>
                <a:sym typeface="Arial"/>
              </a:rPr>
              <a:t>P</a:t>
            </a:r>
            <a:r>
              <a:rPr lang="en" sz="1400">
                <a:latin typeface="Arial"/>
                <a:ea typeface="Arial"/>
                <a:cs typeface="Arial"/>
                <a:sym typeface="Arial"/>
              </a:rPr>
              <a:t>lay an important role in supporting families’ needs and identifying key factors which impact a student’s progress</a:t>
            </a:r>
            <a:endParaRPr sz="1400">
              <a:latin typeface="Arial"/>
              <a:ea typeface="Arial"/>
              <a:cs typeface="Arial"/>
              <a:sym typeface="Arial"/>
            </a:endParaRPr>
          </a:p>
          <a:p>
            <a:pPr indent="-317500" lvl="0" marL="457200" rtl="0" algn="l">
              <a:lnSpc>
                <a:spcPct val="115000"/>
              </a:lnSpc>
              <a:spcBef>
                <a:spcPts val="1600"/>
              </a:spcBef>
              <a:spcAft>
                <a:spcPts val="0"/>
              </a:spcAft>
              <a:buSzPts val="1400"/>
              <a:buFont typeface="Arial"/>
              <a:buChar char="●"/>
            </a:pPr>
            <a:r>
              <a:rPr lang="en" sz="1400">
                <a:latin typeface="Arial"/>
                <a:ea typeface="Arial"/>
                <a:cs typeface="Arial"/>
                <a:sym typeface="Arial"/>
              </a:rPr>
              <a:t>Identify genetic and family background</a:t>
            </a:r>
            <a:endParaRPr sz="1400">
              <a:latin typeface="Arial"/>
              <a:ea typeface="Arial"/>
              <a:cs typeface="Arial"/>
              <a:sym typeface="Arial"/>
            </a:endParaRPr>
          </a:p>
          <a:p>
            <a:pPr indent="-311150" lvl="0" marL="457200" rtl="0" algn="l">
              <a:lnSpc>
                <a:spcPct val="115000"/>
              </a:lnSpc>
              <a:spcBef>
                <a:spcPts val="0"/>
              </a:spcBef>
              <a:spcAft>
                <a:spcPts val="0"/>
              </a:spcAft>
              <a:buSzPts val="1300"/>
              <a:buFont typeface="Arial"/>
              <a:buChar char="●"/>
            </a:pPr>
            <a:r>
              <a:rPr lang="en" sz="1400">
                <a:latin typeface="Arial"/>
                <a:ea typeface="Arial"/>
                <a:cs typeface="Arial"/>
                <a:sym typeface="Arial"/>
              </a:rPr>
              <a:t>Investigate emotional and environmental factors      </a:t>
            </a:r>
            <a:r>
              <a:rPr lang="en" sz="1800">
                <a:latin typeface="Arial"/>
                <a:ea typeface="Arial"/>
                <a:cs typeface="Arial"/>
                <a:sym typeface="Arial"/>
              </a:rPr>
              <a:t>   </a:t>
            </a:r>
            <a:r>
              <a:rPr lang="en" sz="1400">
                <a:latin typeface="Arial"/>
                <a:ea typeface="Arial"/>
                <a:cs typeface="Arial"/>
                <a:sym typeface="Arial"/>
              </a:rPr>
              <a:t>                                       </a:t>
            </a:r>
            <a:endParaRPr sz="1400">
              <a:latin typeface="Arial"/>
              <a:ea typeface="Arial"/>
              <a:cs typeface="Arial"/>
              <a:sym typeface="Arial"/>
            </a:endParaRPr>
          </a:p>
        </p:txBody>
      </p:sp>
      <p:sp>
        <p:nvSpPr>
          <p:cNvPr id="212" name="Google Shape;212;p28"/>
          <p:cNvSpPr txBox="1"/>
          <p:nvPr>
            <p:ph type="title"/>
          </p:nvPr>
        </p:nvSpPr>
        <p:spPr>
          <a:xfrm>
            <a:off x="701975" y="559375"/>
            <a:ext cx="8665800" cy="63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accent1"/>
                </a:solidFill>
                <a:latin typeface="Calibri"/>
                <a:ea typeface="Calibri"/>
                <a:cs typeface="Calibri"/>
                <a:sym typeface="Calibri"/>
              </a:rPr>
              <a:t>Social Workers</a:t>
            </a:r>
            <a:endParaRPr sz="2000">
              <a:solidFill>
                <a:schemeClr val="accen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0" st="0"/>
                                            </p:txEl>
                                          </p:spTgt>
                                        </p:tgtEl>
                                        <p:attrNameLst>
                                          <p:attrName>style.visibility</p:attrName>
                                        </p:attrNameLst>
                                      </p:cBhvr>
                                      <p:to>
                                        <p:strVal val="visible"/>
                                      </p:to>
                                    </p:set>
                                    <p:animEffect filter="fade" transition="in">
                                      <p:cBhvr>
                                        <p:cTn dur="1000"/>
                                        <p:tgtEl>
                                          <p:spTgt spid="21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1" st="1"/>
                                            </p:txEl>
                                          </p:spTgt>
                                        </p:tgtEl>
                                        <p:attrNameLst>
                                          <p:attrName>style.visibility</p:attrName>
                                        </p:attrNameLst>
                                      </p:cBhvr>
                                      <p:to>
                                        <p:strVal val="visible"/>
                                      </p:to>
                                    </p:set>
                                    <p:animEffect filter="fade" transition="in">
                                      <p:cBhvr>
                                        <p:cTn dur="1000"/>
                                        <p:tgtEl>
                                          <p:spTgt spid="21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1">
                                            <p:txEl>
                                              <p:pRg end="2" st="2"/>
                                            </p:txEl>
                                          </p:spTgt>
                                        </p:tgtEl>
                                        <p:attrNameLst>
                                          <p:attrName>style.visibility</p:attrName>
                                        </p:attrNameLst>
                                      </p:cBhvr>
                                      <p:to>
                                        <p:strVal val="visible"/>
                                      </p:to>
                                    </p:set>
                                    <p:animEffect filter="fade" transition="in">
                                      <p:cBhvr>
                                        <p:cTn dur="1000"/>
                                        <p:tgtEl>
                                          <p:spTgt spid="21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9"/>
          <p:cNvSpPr txBox="1"/>
          <p:nvPr>
            <p:ph idx="1" type="body"/>
          </p:nvPr>
        </p:nvSpPr>
        <p:spPr>
          <a:xfrm>
            <a:off x="832750" y="1616525"/>
            <a:ext cx="7733100" cy="3526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latin typeface="Arial"/>
                <a:ea typeface="Arial"/>
                <a:cs typeface="Arial"/>
                <a:sym typeface="Arial"/>
              </a:rPr>
              <a:t>P</a:t>
            </a:r>
            <a:r>
              <a:rPr lang="en" sz="1400">
                <a:latin typeface="Arial"/>
                <a:ea typeface="Arial"/>
                <a:cs typeface="Arial"/>
                <a:sym typeface="Arial"/>
              </a:rPr>
              <a:t>lay an important role during the evaluation process due to the connection between spoken and written language and the role both play in the development of literacy skills</a:t>
            </a:r>
            <a:endParaRPr sz="1400">
              <a:latin typeface="Arial"/>
              <a:ea typeface="Arial"/>
              <a:cs typeface="Arial"/>
              <a:sym typeface="Arial"/>
            </a:endParaRPr>
          </a:p>
          <a:p>
            <a:pPr indent="-311150" lvl="0" marL="457200" rtl="0" algn="l">
              <a:lnSpc>
                <a:spcPct val="115000"/>
              </a:lnSpc>
              <a:spcBef>
                <a:spcPts val="1600"/>
              </a:spcBef>
              <a:spcAft>
                <a:spcPts val="0"/>
              </a:spcAft>
              <a:buSzPts val="1300"/>
              <a:buFont typeface="Arial"/>
              <a:buChar char="●"/>
            </a:pPr>
            <a:r>
              <a:rPr lang="en" sz="1400">
                <a:latin typeface="Arial"/>
                <a:ea typeface="Arial"/>
                <a:cs typeface="Arial"/>
                <a:sym typeface="Arial"/>
              </a:rPr>
              <a:t>Investigate both receptive and expressive language skills in the areas of phonology, morphology, syntax, semantics and pragmatics</a:t>
            </a:r>
            <a:r>
              <a:rPr lang="en" sz="1400">
                <a:latin typeface="Arial"/>
                <a:ea typeface="Arial"/>
                <a:cs typeface="Arial"/>
                <a:sym typeface="Arial"/>
              </a:rPr>
              <a:t> </a:t>
            </a:r>
            <a:r>
              <a:rPr lang="en" sz="1800">
                <a:latin typeface="Arial"/>
                <a:ea typeface="Arial"/>
                <a:cs typeface="Arial"/>
                <a:sym typeface="Arial"/>
              </a:rPr>
              <a:t>    </a:t>
            </a:r>
            <a:r>
              <a:rPr lang="en" sz="1400">
                <a:latin typeface="Arial"/>
                <a:ea typeface="Arial"/>
                <a:cs typeface="Arial"/>
                <a:sym typeface="Arial"/>
              </a:rPr>
              <a:t>                                       </a:t>
            </a:r>
            <a:endParaRPr sz="1400">
              <a:latin typeface="Arial"/>
              <a:ea typeface="Arial"/>
              <a:cs typeface="Arial"/>
              <a:sym typeface="Arial"/>
            </a:endParaRPr>
          </a:p>
        </p:txBody>
      </p:sp>
      <p:sp>
        <p:nvSpPr>
          <p:cNvPr id="218" name="Google Shape;218;p29"/>
          <p:cNvSpPr txBox="1"/>
          <p:nvPr>
            <p:ph type="title"/>
          </p:nvPr>
        </p:nvSpPr>
        <p:spPr>
          <a:xfrm>
            <a:off x="701975" y="559375"/>
            <a:ext cx="8665800" cy="63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accent1"/>
                </a:solidFill>
                <a:latin typeface="Calibri"/>
                <a:ea typeface="Calibri"/>
                <a:cs typeface="Calibri"/>
                <a:sym typeface="Calibri"/>
              </a:rPr>
              <a:t>Speech-Language Pathologists</a:t>
            </a:r>
            <a:endParaRPr sz="2000">
              <a:solidFill>
                <a:schemeClr val="accen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1000"/>
                                        <p:tgtEl>
                                          <p:spTgt spid="21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1" st="1"/>
                                            </p:txEl>
                                          </p:spTgt>
                                        </p:tgtEl>
                                        <p:attrNameLst>
                                          <p:attrName>style.visibility</p:attrName>
                                        </p:attrNameLst>
                                      </p:cBhvr>
                                      <p:to>
                                        <p:strVal val="visible"/>
                                      </p:to>
                                    </p:set>
                                    <p:animEffect filter="fade" transition="in">
                                      <p:cBhvr>
                                        <p:cTn dur="1000"/>
                                        <p:tgtEl>
                                          <p:spTgt spid="217">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30"/>
          <p:cNvSpPr txBox="1"/>
          <p:nvPr>
            <p:ph type="title"/>
          </p:nvPr>
        </p:nvSpPr>
        <p:spPr>
          <a:xfrm>
            <a:off x="701975" y="559375"/>
            <a:ext cx="8365800" cy="636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accent1"/>
                </a:solidFill>
                <a:latin typeface="Calibri"/>
                <a:ea typeface="Calibri"/>
                <a:cs typeface="Calibri"/>
                <a:sym typeface="Calibri"/>
              </a:rPr>
              <a:t>School Psychologists</a:t>
            </a:r>
            <a:endParaRPr sz="2000">
              <a:solidFill>
                <a:schemeClr val="accent1"/>
              </a:solidFill>
              <a:latin typeface="Calibri"/>
              <a:ea typeface="Calibri"/>
              <a:cs typeface="Calibri"/>
              <a:sym typeface="Calibri"/>
            </a:endParaRPr>
          </a:p>
        </p:txBody>
      </p:sp>
      <p:sp>
        <p:nvSpPr>
          <p:cNvPr id="224" name="Google Shape;224;p30"/>
          <p:cNvSpPr txBox="1"/>
          <p:nvPr>
            <p:ph idx="1" type="body"/>
          </p:nvPr>
        </p:nvSpPr>
        <p:spPr>
          <a:xfrm>
            <a:off x="832750" y="1616525"/>
            <a:ext cx="7733100" cy="3526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400">
                <a:latin typeface="Arial"/>
                <a:ea typeface="Arial"/>
                <a:cs typeface="Arial"/>
                <a:sym typeface="Arial"/>
              </a:rPr>
              <a:t>U</a:t>
            </a:r>
            <a:r>
              <a:rPr lang="en" sz="1400">
                <a:latin typeface="Arial"/>
                <a:ea typeface="Arial"/>
                <a:cs typeface="Arial"/>
                <a:sym typeface="Arial"/>
              </a:rPr>
              <a:t>nderstand the progression of literacy development and can identify the phase at which students are functioning</a:t>
            </a:r>
            <a:br>
              <a:rPr lang="en" sz="1400">
                <a:latin typeface="Arial"/>
                <a:ea typeface="Arial"/>
                <a:cs typeface="Arial"/>
                <a:sym typeface="Arial"/>
              </a:rPr>
            </a:b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Char char="●"/>
            </a:pPr>
            <a:r>
              <a:rPr lang="en" sz="1400">
                <a:latin typeface="Arial"/>
                <a:ea typeface="Arial"/>
                <a:cs typeface="Arial"/>
                <a:sym typeface="Arial"/>
              </a:rPr>
              <a:t>Explain how cognitive testing results relate to reading achievement  </a:t>
            </a:r>
            <a:endParaRPr sz="1400">
              <a:latin typeface="Arial"/>
              <a:ea typeface="Arial"/>
              <a:cs typeface="Arial"/>
              <a:sym typeface="Arial"/>
            </a:endParaRPr>
          </a:p>
          <a:p>
            <a:pPr indent="-311150" lvl="0" marL="457200" rtl="0" algn="l">
              <a:lnSpc>
                <a:spcPct val="115000"/>
              </a:lnSpc>
              <a:spcBef>
                <a:spcPts val="0"/>
              </a:spcBef>
              <a:spcAft>
                <a:spcPts val="0"/>
              </a:spcAft>
              <a:buSzPts val="1300"/>
              <a:buChar char="●"/>
            </a:pPr>
            <a:r>
              <a:rPr lang="en" sz="1400">
                <a:latin typeface="Arial"/>
                <a:ea typeface="Arial"/>
                <a:cs typeface="Arial"/>
                <a:sym typeface="Arial"/>
              </a:rPr>
              <a:t>Provide sound recommendations for educational programming    </a:t>
            </a:r>
            <a:r>
              <a:rPr lang="en" sz="1400">
                <a:latin typeface="Arial"/>
                <a:ea typeface="Arial"/>
                <a:cs typeface="Arial"/>
                <a:sym typeface="Arial"/>
              </a:rPr>
              <a:t>         </a:t>
            </a:r>
            <a:r>
              <a:rPr lang="en" sz="1400">
                <a:latin typeface="Arial"/>
                <a:ea typeface="Arial"/>
                <a:cs typeface="Arial"/>
                <a:sym typeface="Arial"/>
              </a:rPr>
              <a:t>                                 </a:t>
            </a:r>
            <a:endParaRPr sz="14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1"/>
          <p:cNvSpPr txBox="1"/>
          <p:nvPr>
            <p:ph type="title"/>
          </p:nvPr>
        </p:nvSpPr>
        <p:spPr>
          <a:xfrm>
            <a:off x="729450" y="6135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accent1"/>
                </a:solidFill>
                <a:latin typeface="Calibri"/>
                <a:ea typeface="Calibri"/>
                <a:cs typeface="Calibri"/>
                <a:sym typeface="Calibri"/>
              </a:rPr>
              <a:t>Cognitive Function</a:t>
            </a:r>
            <a:endParaRPr sz="2300">
              <a:solidFill>
                <a:schemeClr val="accent1"/>
              </a:solidFill>
              <a:latin typeface="Calibri"/>
              <a:ea typeface="Calibri"/>
              <a:cs typeface="Calibri"/>
              <a:sym typeface="Calibri"/>
            </a:endParaRPr>
          </a:p>
        </p:txBody>
      </p:sp>
      <p:sp>
        <p:nvSpPr>
          <p:cNvPr id="230" name="Google Shape;230;p31"/>
          <p:cNvSpPr txBox="1"/>
          <p:nvPr>
            <p:ph idx="1" type="body"/>
          </p:nvPr>
        </p:nvSpPr>
        <p:spPr>
          <a:xfrm>
            <a:off x="729450" y="1622600"/>
            <a:ext cx="7688700" cy="22611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Arial"/>
              <a:buChar char="●"/>
            </a:pPr>
            <a:r>
              <a:rPr lang="en" sz="1400">
                <a:latin typeface="Arial"/>
                <a:ea typeface="Arial"/>
                <a:cs typeface="Arial"/>
                <a:sym typeface="Arial"/>
              </a:rPr>
              <a:t>Processing speed and working memory weaknesses may be present</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Char char="●"/>
            </a:pPr>
            <a:r>
              <a:rPr lang="en" sz="1400">
                <a:latin typeface="Arial"/>
                <a:ea typeface="Arial"/>
                <a:cs typeface="Arial"/>
                <a:sym typeface="Arial"/>
              </a:rPr>
              <a:t>IQ is not the best predictor of how easily a student will develop written language skills</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Char char="●"/>
            </a:pPr>
            <a:r>
              <a:rPr lang="en" sz="1400">
                <a:latin typeface="Arial"/>
                <a:ea typeface="Arial"/>
                <a:cs typeface="Arial"/>
                <a:sym typeface="Arial"/>
              </a:rPr>
              <a:t>A specific learning disability may also be determined by utilizing a response to scientifically-based interventions methodology</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Char char="●"/>
            </a:pPr>
            <a:r>
              <a:rPr lang="en" sz="1400">
                <a:latin typeface="Arial"/>
                <a:ea typeface="Arial"/>
                <a:cs typeface="Arial"/>
                <a:sym typeface="Arial"/>
              </a:rPr>
              <a:t>A note about twice exceptional students: information on IQ and a discrepancy between ability and achievement could help in identifying these students</a:t>
            </a:r>
            <a:endParaRPr sz="1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0" st="0"/>
                                            </p:txEl>
                                          </p:spTgt>
                                        </p:tgtEl>
                                        <p:attrNameLst>
                                          <p:attrName>style.visibility</p:attrName>
                                        </p:attrNameLst>
                                      </p:cBhvr>
                                      <p:to>
                                        <p:strVal val="visible"/>
                                      </p:to>
                                    </p:set>
                                    <p:animEffect filter="fade" transition="in">
                                      <p:cBhvr>
                                        <p:cTn dur="1000"/>
                                        <p:tgtEl>
                                          <p:spTgt spid="2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1" st="1"/>
                                            </p:txEl>
                                          </p:spTgt>
                                        </p:tgtEl>
                                        <p:attrNameLst>
                                          <p:attrName>style.visibility</p:attrName>
                                        </p:attrNameLst>
                                      </p:cBhvr>
                                      <p:to>
                                        <p:strVal val="visible"/>
                                      </p:to>
                                    </p:set>
                                    <p:animEffect filter="fade" transition="in">
                                      <p:cBhvr>
                                        <p:cTn dur="1000"/>
                                        <p:tgtEl>
                                          <p:spTgt spid="2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2" st="2"/>
                                            </p:txEl>
                                          </p:spTgt>
                                        </p:tgtEl>
                                        <p:attrNameLst>
                                          <p:attrName>style.visibility</p:attrName>
                                        </p:attrNameLst>
                                      </p:cBhvr>
                                      <p:to>
                                        <p:strVal val="visible"/>
                                      </p:to>
                                    </p:set>
                                    <p:animEffect filter="fade" transition="in">
                                      <p:cBhvr>
                                        <p:cTn dur="1000"/>
                                        <p:tgtEl>
                                          <p:spTgt spid="2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0">
                                            <p:txEl>
                                              <p:pRg end="3" st="3"/>
                                            </p:txEl>
                                          </p:spTgt>
                                        </p:tgtEl>
                                        <p:attrNameLst>
                                          <p:attrName>style.visibility</p:attrName>
                                        </p:attrNameLst>
                                      </p:cBhvr>
                                      <p:to>
                                        <p:strVal val="visible"/>
                                      </p:to>
                                    </p:set>
                                    <p:animEffect filter="fade" transition="in">
                                      <p:cBhvr>
                                        <p:cTn dur="1000"/>
                                        <p:tgtEl>
                                          <p:spTgt spid="230">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4"/>
          <p:cNvSpPr txBox="1"/>
          <p:nvPr>
            <p:ph type="title"/>
          </p:nvPr>
        </p:nvSpPr>
        <p:spPr>
          <a:xfrm>
            <a:off x="729450" y="570175"/>
            <a:ext cx="8414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accent1"/>
                </a:solidFill>
                <a:latin typeface="Calibri"/>
                <a:ea typeface="Calibri"/>
                <a:cs typeface="Calibri"/>
                <a:sym typeface="Calibri"/>
              </a:rPr>
              <a:t>Assessment Leads to Sound Instructional Decision-Making</a:t>
            </a:r>
            <a:endParaRPr sz="2300">
              <a:solidFill>
                <a:schemeClr val="accent1"/>
              </a:solidFill>
            </a:endParaRPr>
          </a:p>
        </p:txBody>
      </p:sp>
      <p:grpSp>
        <p:nvGrpSpPr>
          <p:cNvPr id="94" name="Google Shape;94;p14"/>
          <p:cNvGrpSpPr/>
          <p:nvPr/>
        </p:nvGrpSpPr>
        <p:grpSpPr>
          <a:xfrm>
            <a:off x="6291457" y="2256519"/>
            <a:ext cx="1854043" cy="1854000"/>
            <a:chOff x="5965457" y="1101426"/>
            <a:chExt cx="1854043" cy="1854000"/>
          </a:xfrm>
        </p:grpSpPr>
        <p:sp>
          <p:nvSpPr>
            <p:cNvPr id="95" name="Google Shape;95;p14"/>
            <p:cNvSpPr/>
            <p:nvPr/>
          </p:nvSpPr>
          <p:spPr>
            <a:xfrm>
              <a:off x="5965457" y="1101426"/>
              <a:ext cx="1854000" cy="1854000"/>
            </a:xfrm>
            <a:prstGeom prst="ellipse">
              <a:avLst/>
            </a:prstGeom>
            <a:solidFill>
              <a:schemeClr val="dk1"/>
            </a:solidFill>
            <a:ln cap="flat" cmpd="sng" w="28575">
              <a:solidFill>
                <a:srgbClr val="65F0A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4"/>
            <p:cNvSpPr txBox="1"/>
            <p:nvPr/>
          </p:nvSpPr>
          <p:spPr>
            <a:xfrm>
              <a:off x="6028500" y="1767507"/>
              <a:ext cx="1791000" cy="535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100">
                  <a:solidFill>
                    <a:srgbClr val="FFFFFF"/>
                  </a:solidFill>
                  <a:latin typeface="Calibri"/>
                  <a:ea typeface="Calibri"/>
                  <a:cs typeface="Calibri"/>
                  <a:sym typeface="Calibri"/>
                </a:rPr>
                <a:t>Summative/Outcome Decisions</a:t>
              </a:r>
              <a:r>
                <a:rPr b="1" lang="en" sz="1100">
                  <a:solidFill>
                    <a:srgbClr val="FFFFFF"/>
                  </a:solidFill>
                  <a:latin typeface="Calibri"/>
                  <a:ea typeface="Calibri"/>
                  <a:cs typeface="Calibri"/>
                  <a:sym typeface="Calibri"/>
                </a:rPr>
                <a:t> </a:t>
              </a:r>
              <a:endParaRPr b="1" sz="1100">
                <a:solidFill>
                  <a:srgbClr val="FFFFFF"/>
                </a:solidFill>
                <a:latin typeface="Calibri"/>
                <a:ea typeface="Calibri"/>
                <a:cs typeface="Calibri"/>
                <a:sym typeface="Calibri"/>
              </a:endParaRPr>
            </a:p>
          </p:txBody>
        </p:sp>
      </p:grpSp>
      <p:grpSp>
        <p:nvGrpSpPr>
          <p:cNvPr id="97" name="Google Shape;97;p14"/>
          <p:cNvGrpSpPr/>
          <p:nvPr/>
        </p:nvGrpSpPr>
        <p:grpSpPr>
          <a:xfrm>
            <a:off x="4437455" y="2256519"/>
            <a:ext cx="1854000" cy="1854000"/>
            <a:chOff x="4455905" y="1644751"/>
            <a:chExt cx="1854000" cy="1854000"/>
          </a:xfrm>
        </p:grpSpPr>
        <p:sp>
          <p:nvSpPr>
            <p:cNvPr id="98" name="Google Shape;98;p14"/>
            <p:cNvSpPr/>
            <p:nvPr/>
          </p:nvSpPr>
          <p:spPr>
            <a:xfrm>
              <a:off x="4455905" y="1644751"/>
              <a:ext cx="1854000" cy="1854000"/>
            </a:xfrm>
            <a:prstGeom prst="ellipse">
              <a:avLst/>
            </a:prstGeom>
            <a:solidFill>
              <a:schemeClr val="dk1"/>
            </a:solidFill>
            <a:ln cap="flat" cmpd="sng" w="28575">
              <a:solidFill>
                <a:srgbClr val="65F0A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4"/>
            <p:cNvSpPr txBox="1"/>
            <p:nvPr/>
          </p:nvSpPr>
          <p:spPr>
            <a:xfrm>
              <a:off x="4764300" y="2311040"/>
              <a:ext cx="1290600" cy="5214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100">
                  <a:solidFill>
                    <a:srgbClr val="FFFFFF"/>
                  </a:solidFill>
                  <a:latin typeface="Calibri"/>
                  <a:ea typeface="Calibri"/>
                  <a:cs typeface="Calibri"/>
                  <a:sym typeface="Calibri"/>
                </a:rPr>
                <a:t>Diagnostic Decisions</a:t>
              </a:r>
              <a:r>
                <a:rPr b="1" lang="en" sz="1200">
                  <a:solidFill>
                    <a:srgbClr val="FFFFFF"/>
                  </a:solidFill>
                  <a:latin typeface="Calibri"/>
                  <a:ea typeface="Calibri"/>
                  <a:cs typeface="Calibri"/>
                  <a:sym typeface="Calibri"/>
                </a:rPr>
                <a:t> </a:t>
              </a:r>
              <a:endParaRPr b="1" sz="1200">
                <a:solidFill>
                  <a:srgbClr val="FFFFFF"/>
                </a:solidFill>
                <a:latin typeface="Calibri"/>
                <a:ea typeface="Calibri"/>
                <a:cs typeface="Calibri"/>
                <a:sym typeface="Calibri"/>
              </a:endParaRPr>
            </a:p>
          </p:txBody>
        </p:sp>
      </p:grpSp>
      <p:grpSp>
        <p:nvGrpSpPr>
          <p:cNvPr id="100" name="Google Shape;100;p14"/>
          <p:cNvGrpSpPr/>
          <p:nvPr/>
        </p:nvGrpSpPr>
        <p:grpSpPr>
          <a:xfrm>
            <a:off x="2583452" y="2256519"/>
            <a:ext cx="1854000" cy="1854000"/>
            <a:chOff x="2834102" y="1644762"/>
            <a:chExt cx="1854000" cy="1854000"/>
          </a:xfrm>
        </p:grpSpPr>
        <p:sp>
          <p:nvSpPr>
            <p:cNvPr id="101" name="Google Shape;101;p14"/>
            <p:cNvSpPr/>
            <p:nvPr/>
          </p:nvSpPr>
          <p:spPr>
            <a:xfrm>
              <a:off x="2834102" y="1644762"/>
              <a:ext cx="1854000" cy="1854000"/>
            </a:xfrm>
            <a:prstGeom prst="ellipse">
              <a:avLst/>
            </a:prstGeom>
            <a:solidFill>
              <a:schemeClr val="dk1"/>
            </a:solidFill>
            <a:ln cap="flat" cmpd="sng" w="28575">
              <a:solidFill>
                <a:srgbClr val="65F0A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4"/>
            <p:cNvSpPr txBox="1"/>
            <p:nvPr/>
          </p:nvSpPr>
          <p:spPr>
            <a:xfrm>
              <a:off x="2921188" y="2311050"/>
              <a:ext cx="1678800" cy="5214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100">
                  <a:solidFill>
                    <a:srgbClr val="FFFFFF"/>
                  </a:solidFill>
                  <a:latin typeface="Calibri"/>
                  <a:ea typeface="Calibri"/>
                  <a:cs typeface="Calibri"/>
                  <a:sym typeface="Calibri"/>
                </a:rPr>
                <a:t>Progress-Monitoring</a:t>
              </a:r>
              <a:endParaRPr b="1" sz="11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b="1" lang="en" sz="1100">
                  <a:solidFill>
                    <a:srgbClr val="FFFFFF"/>
                  </a:solidFill>
                  <a:latin typeface="Calibri"/>
                  <a:ea typeface="Calibri"/>
                  <a:cs typeface="Calibri"/>
                  <a:sym typeface="Calibri"/>
                </a:rPr>
                <a:t>Decisions</a:t>
              </a:r>
              <a:endParaRPr b="1" sz="1100">
                <a:solidFill>
                  <a:srgbClr val="FFFFFF"/>
                </a:solidFill>
                <a:latin typeface="Calibri"/>
                <a:ea typeface="Calibri"/>
                <a:cs typeface="Calibri"/>
                <a:sym typeface="Calibri"/>
              </a:endParaRPr>
            </a:p>
          </p:txBody>
        </p:sp>
      </p:grpSp>
      <p:grpSp>
        <p:nvGrpSpPr>
          <p:cNvPr id="103" name="Google Shape;103;p14"/>
          <p:cNvGrpSpPr/>
          <p:nvPr/>
        </p:nvGrpSpPr>
        <p:grpSpPr>
          <a:xfrm>
            <a:off x="729450" y="2256519"/>
            <a:ext cx="1854000" cy="1854000"/>
            <a:chOff x="1212300" y="1644762"/>
            <a:chExt cx="1854000" cy="1854000"/>
          </a:xfrm>
        </p:grpSpPr>
        <p:sp>
          <p:nvSpPr>
            <p:cNvPr id="104" name="Google Shape;104;p14"/>
            <p:cNvSpPr/>
            <p:nvPr/>
          </p:nvSpPr>
          <p:spPr>
            <a:xfrm>
              <a:off x="1212300" y="1644762"/>
              <a:ext cx="1854000" cy="1854000"/>
            </a:xfrm>
            <a:prstGeom prst="ellipse">
              <a:avLst/>
            </a:prstGeom>
            <a:solidFill>
              <a:schemeClr val="dk1"/>
            </a:solidFill>
            <a:ln cap="flat" cmpd="sng" w="28575">
              <a:solidFill>
                <a:schemeClr val="accent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4"/>
            <p:cNvSpPr txBox="1"/>
            <p:nvPr/>
          </p:nvSpPr>
          <p:spPr>
            <a:xfrm>
              <a:off x="1275350" y="2311050"/>
              <a:ext cx="1738200" cy="521400"/>
            </a:xfrm>
            <a:prstGeom prst="rect">
              <a:avLst/>
            </a:prstGeom>
            <a:solidFill>
              <a:schemeClr val="dk1"/>
            </a:solid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b="1" lang="en" sz="1100">
                  <a:solidFill>
                    <a:srgbClr val="FFFFFF"/>
                  </a:solidFill>
                  <a:latin typeface="Calibri"/>
                  <a:ea typeface="Calibri"/>
                  <a:cs typeface="Calibri"/>
                  <a:sym typeface="Calibri"/>
                </a:rPr>
                <a:t>Screening/Benchmarking</a:t>
              </a:r>
              <a:endParaRPr b="1" sz="1100">
                <a:solidFill>
                  <a:srgbClr val="FFFFFF"/>
                </a:solidFill>
                <a:latin typeface="Calibri"/>
                <a:ea typeface="Calibri"/>
                <a:cs typeface="Calibri"/>
                <a:sym typeface="Calibri"/>
              </a:endParaRPr>
            </a:p>
            <a:p>
              <a:pPr indent="0" lvl="0" marL="0" rtl="0" algn="ctr">
                <a:lnSpc>
                  <a:spcPct val="115000"/>
                </a:lnSpc>
                <a:spcBef>
                  <a:spcPts val="0"/>
                </a:spcBef>
                <a:spcAft>
                  <a:spcPts val="0"/>
                </a:spcAft>
                <a:buNone/>
              </a:pPr>
              <a:r>
                <a:rPr b="1" lang="en" sz="1100">
                  <a:solidFill>
                    <a:srgbClr val="FFFFFF"/>
                  </a:solidFill>
                  <a:latin typeface="Calibri"/>
                  <a:ea typeface="Calibri"/>
                  <a:cs typeface="Calibri"/>
                  <a:sym typeface="Calibri"/>
                </a:rPr>
                <a:t>Decisions</a:t>
              </a:r>
              <a:endParaRPr b="1" sz="1100">
                <a:solidFill>
                  <a:srgbClr val="FFFFFF"/>
                </a:solidFill>
                <a:latin typeface="Calibri"/>
                <a:ea typeface="Calibri"/>
                <a:cs typeface="Calibri"/>
                <a:sym typeface="Calibri"/>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gtEl>
                                        <p:attrNameLst>
                                          <p:attrName>style.visibility</p:attrName>
                                        </p:attrNameLst>
                                      </p:cBhvr>
                                      <p:to>
                                        <p:strVal val="visible"/>
                                      </p:to>
                                    </p:set>
                                    <p:animEffect filter="fade" transition="in">
                                      <p:cBhvr>
                                        <p:cTn dur="1000"/>
                                        <p:tgtEl>
                                          <p:spTgt spid="10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gtEl>
                                        <p:attrNameLst>
                                          <p:attrName>style.visibility</p:attrName>
                                        </p:attrNameLst>
                                      </p:cBhvr>
                                      <p:to>
                                        <p:strVal val="visible"/>
                                      </p:to>
                                    </p:set>
                                    <p:animEffect filter="fade" transition="in">
                                      <p:cBhvr>
                                        <p:cTn dur="1000"/>
                                        <p:tgtEl>
                                          <p:spTgt spid="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4"/>
                                        </p:tgtEl>
                                        <p:attrNameLst>
                                          <p:attrName>style.visibility</p:attrName>
                                        </p:attrNameLst>
                                      </p:cBhvr>
                                      <p:to>
                                        <p:strVal val="visible"/>
                                      </p:to>
                                    </p:set>
                                    <p:animEffect filter="fade" transition="in">
                                      <p:cBhvr>
                                        <p:cTn dur="1000"/>
                                        <p:tgtEl>
                                          <p:spTgt spid="9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pic>
        <p:nvPicPr>
          <p:cNvPr id="235" name="Google Shape;235;p32"/>
          <p:cNvPicPr preferRelativeResize="0"/>
          <p:nvPr/>
        </p:nvPicPr>
        <p:blipFill>
          <a:blip r:embed="rId3">
            <a:alphaModFix/>
          </a:blip>
          <a:stretch>
            <a:fillRect/>
          </a:stretch>
        </p:blipFill>
        <p:spPr>
          <a:xfrm>
            <a:off x="6688374" y="248687"/>
            <a:ext cx="1492475" cy="4646126"/>
          </a:xfrm>
          <a:prstGeom prst="rect">
            <a:avLst/>
          </a:prstGeom>
          <a:noFill/>
          <a:ln>
            <a:noFill/>
          </a:ln>
        </p:spPr>
      </p:pic>
      <p:sp>
        <p:nvSpPr>
          <p:cNvPr id="236" name="Google Shape;236;p32"/>
          <p:cNvSpPr txBox="1"/>
          <p:nvPr>
            <p:ph type="title"/>
          </p:nvPr>
        </p:nvSpPr>
        <p:spPr>
          <a:xfrm>
            <a:off x="729450" y="1318650"/>
            <a:ext cx="8414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Calibri"/>
                <a:ea typeface="Calibri"/>
                <a:cs typeface="Calibri"/>
                <a:sym typeface="Calibri"/>
              </a:rPr>
              <a:t>Understanding the Tools Needed to Assess for Dyslexia</a:t>
            </a:r>
            <a:endParaRPr>
              <a:solidFill>
                <a:schemeClr val="accent1"/>
              </a:solidFill>
              <a:latin typeface="Calibri"/>
              <a:ea typeface="Calibri"/>
              <a:cs typeface="Calibri"/>
              <a:sym typeface="Calibri"/>
            </a:endParaRPr>
          </a:p>
        </p:txBody>
      </p:sp>
      <p:sp>
        <p:nvSpPr>
          <p:cNvPr id="237" name="Google Shape;237;p32"/>
          <p:cNvSpPr txBox="1"/>
          <p:nvPr>
            <p:ph idx="1" type="body"/>
          </p:nvPr>
        </p:nvSpPr>
        <p:spPr>
          <a:xfrm>
            <a:off x="729450" y="2097225"/>
            <a:ext cx="5578500" cy="22071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1200">
                <a:latin typeface="Arial"/>
                <a:ea typeface="Arial"/>
                <a:cs typeface="Arial"/>
                <a:sym typeface="Arial"/>
              </a:rPr>
              <a:t>Dyslexia is a specific learning disability that is neurobiological in origin. </a:t>
            </a:r>
            <a:r>
              <a:rPr b="1" lang="en" sz="1200">
                <a:solidFill>
                  <a:schemeClr val="dk1"/>
                </a:solidFill>
                <a:latin typeface="Arial"/>
                <a:ea typeface="Arial"/>
                <a:cs typeface="Arial"/>
                <a:sym typeface="Arial"/>
              </a:rPr>
              <a:t>It is characterized by difficulties with accurate and/or fluent word recognition and by poor spelling and decoding abilities. </a:t>
            </a:r>
            <a:r>
              <a:rPr lang="en" sz="1200">
                <a:latin typeface="Arial"/>
                <a:ea typeface="Arial"/>
                <a:cs typeface="Arial"/>
                <a:sym typeface="Arial"/>
              </a:rPr>
              <a:t>These difficulties </a:t>
            </a:r>
            <a:r>
              <a:rPr b="1" lang="en" sz="1200">
                <a:solidFill>
                  <a:schemeClr val="dk1"/>
                </a:solidFill>
                <a:latin typeface="Arial"/>
                <a:ea typeface="Arial"/>
                <a:cs typeface="Arial"/>
                <a:sym typeface="Arial"/>
              </a:rPr>
              <a:t>typically result from a deficit in the phonological component of language</a:t>
            </a:r>
            <a:r>
              <a:rPr lang="en" sz="1200">
                <a:latin typeface="Arial"/>
                <a:ea typeface="Arial"/>
                <a:cs typeface="Arial"/>
                <a:sym typeface="Arial"/>
              </a:rPr>
              <a:t> that is often unexpected in relation to other cognitive abilities and the provision of effective classroom instruction. Secondary consequences may include problems in reading comprehension and reduced reading experience that can impede the growth of vocabulary and background knowledge. (N.J.A.C. 6A: 14-1.3)</a:t>
            </a:r>
            <a:endParaRPr sz="1200">
              <a:latin typeface="Arial"/>
              <a:ea typeface="Arial"/>
              <a:cs typeface="Arial"/>
              <a:sym typeface="Arial"/>
            </a:endParaRPr>
          </a:p>
        </p:txBody>
      </p:sp>
      <p:sp>
        <p:nvSpPr>
          <p:cNvPr id="238" name="Google Shape;238;p32"/>
          <p:cNvSpPr txBox="1"/>
          <p:nvPr>
            <p:ph type="title"/>
          </p:nvPr>
        </p:nvSpPr>
        <p:spPr>
          <a:xfrm>
            <a:off x="729450" y="54007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Calibri"/>
                <a:ea typeface="Calibri"/>
                <a:cs typeface="Calibri"/>
                <a:sym typeface="Calibri"/>
              </a:rPr>
              <a:t>Activity: </a:t>
            </a:r>
            <a:endParaRPr>
              <a:solidFill>
                <a:schemeClr val="accent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pic>
        <p:nvPicPr>
          <p:cNvPr id="243" name="Google Shape;243;p33"/>
          <p:cNvPicPr preferRelativeResize="0"/>
          <p:nvPr/>
        </p:nvPicPr>
        <p:blipFill>
          <a:blip r:embed="rId3">
            <a:alphaModFix/>
          </a:blip>
          <a:stretch>
            <a:fillRect/>
          </a:stretch>
        </p:blipFill>
        <p:spPr>
          <a:xfrm>
            <a:off x="6688374" y="248687"/>
            <a:ext cx="1492475" cy="4646126"/>
          </a:xfrm>
          <a:prstGeom prst="rect">
            <a:avLst/>
          </a:prstGeom>
          <a:noFill/>
          <a:ln>
            <a:noFill/>
          </a:ln>
        </p:spPr>
      </p:pic>
      <p:sp>
        <p:nvSpPr>
          <p:cNvPr id="244" name="Google Shape;244;p33"/>
          <p:cNvSpPr txBox="1"/>
          <p:nvPr>
            <p:ph idx="1" type="body"/>
          </p:nvPr>
        </p:nvSpPr>
        <p:spPr>
          <a:xfrm>
            <a:off x="729450" y="2321250"/>
            <a:ext cx="5599200" cy="2207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Font typeface="Arial"/>
              <a:buChar char="●"/>
            </a:pPr>
            <a:r>
              <a:rPr lang="en" sz="1800">
                <a:latin typeface="Arial"/>
                <a:ea typeface="Arial"/>
                <a:cs typeface="Arial"/>
                <a:sym typeface="Arial"/>
              </a:rPr>
              <a:t>Take an inventory of the evaluation tools you have access to in your district. Ask: </a:t>
            </a:r>
            <a:r>
              <a:rPr lang="en" sz="1800">
                <a:latin typeface="Arial"/>
                <a:ea typeface="Arial"/>
                <a:cs typeface="Arial"/>
                <a:sym typeface="Arial"/>
              </a:rPr>
              <a:t>What do we have? What do we need?</a:t>
            </a:r>
            <a:endParaRPr sz="1800">
              <a:latin typeface="Arial"/>
              <a:ea typeface="Arial"/>
              <a:cs typeface="Arial"/>
              <a:sym typeface="Arial"/>
            </a:endParaRPr>
          </a:p>
          <a:p>
            <a:pPr indent="-342900" lvl="0" marL="457200" rtl="0" algn="l">
              <a:spcBef>
                <a:spcPts val="0"/>
              </a:spcBef>
              <a:spcAft>
                <a:spcPts val="0"/>
              </a:spcAft>
              <a:buSzPts val="1800"/>
              <a:buFont typeface="Arial"/>
              <a:buChar char="●"/>
            </a:pPr>
            <a:r>
              <a:rPr lang="en" sz="1800">
                <a:latin typeface="Arial"/>
                <a:ea typeface="Arial"/>
                <a:cs typeface="Arial"/>
                <a:sym typeface="Arial"/>
              </a:rPr>
              <a:t>Use the following chart to determine which evaluations target the areas needed for a thorough assessment for dyslexia.</a:t>
            </a:r>
            <a:endParaRPr sz="1800">
              <a:latin typeface="Arial"/>
              <a:ea typeface="Arial"/>
              <a:cs typeface="Arial"/>
              <a:sym typeface="Arial"/>
            </a:endParaRPr>
          </a:p>
          <a:p>
            <a:pPr indent="0" lvl="0" marL="0" rtl="0" algn="l">
              <a:spcBef>
                <a:spcPts val="1600"/>
              </a:spcBef>
              <a:spcAft>
                <a:spcPts val="1600"/>
              </a:spcAft>
              <a:buNone/>
            </a:pPr>
            <a:r>
              <a:t/>
            </a:r>
            <a:endParaRPr sz="1200">
              <a:latin typeface="Arial"/>
              <a:ea typeface="Arial"/>
              <a:cs typeface="Arial"/>
              <a:sym typeface="Arial"/>
            </a:endParaRPr>
          </a:p>
        </p:txBody>
      </p:sp>
      <p:sp>
        <p:nvSpPr>
          <p:cNvPr id="245" name="Google Shape;245;p33"/>
          <p:cNvSpPr txBox="1"/>
          <p:nvPr>
            <p:ph type="title"/>
          </p:nvPr>
        </p:nvSpPr>
        <p:spPr>
          <a:xfrm>
            <a:off x="729450" y="1318650"/>
            <a:ext cx="8414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Calibri"/>
                <a:ea typeface="Calibri"/>
                <a:cs typeface="Calibri"/>
                <a:sym typeface="Calibri"/>
              </a:rPr>
              <a:t>Understanding the Tools Needed to Assess for Dyslexia</a:t>
            </a:r>
            <a:endParaRPr>
              <a:solidFill>
                <a:schemeClr val="accent1"/>
              </a:solidFill>
              <a:latin typeface="Calibri"/>
              <a:ea typeface="Calibri"/>
              <a:cs typeface="Calibri"/>
              <a:sym typeface="Calibri"/>
            </a:endParaRPr>
          </a:p>
        </p:txBody>
      </p:sp>
      <p:sp>
        <p:nvSpPr>
          <p:cNvPr id="246" name="Google Shape;246;p33"/>
          <p:cNvSpPr txBox="1"/>
          <p:nvPr>
            <p:ph type="title"/>
          </p:nvPr>
        </p:nvSpPr>
        <p:spPr>
          <a:xfrm>
            <a:off x="729450" y="540075"/>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1"/>
                </a:solidFill>
                <a:latin typeface="Calibri"/>
                <a:ea typeface="Calibri"/>
                <a:cs typeface="Calibri"/>
                <a:sym typeface="Calibri"/>
              </a:rPr>
              <a:t>Activity: </a:t>
            </a:r>
            <a:endParaRPr>
              <a:solidFill>
                <a:schemeClr val="accent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graphicFrame>
        <p:nvGraphicFramePr>
          <p:cNvPr id="251" name="Google Shape;251;p34"/>
          <p:cNvGraphicFramePr/>
          <p:nvPr/>
        </p:nvGraphicFramePr>
        <p:xfrm>
          <a:off x="399025" y="363900"/>
          <a:ext cx="3000000" cy="3000000"/>
        </p:xfrm>
        <a:graphic>
          <a:graphicData uri="http://schemas.openxmlformats.org/drawingml/2006/table">
            <a:tbl>
              <a:tblPr>
                <a:noFill/>
                <a:tableStyleId>{E629ABB7-3A34-4B6F-8C48-13442CD2747A}</a:tableStyleId>
              </a:tblPr>
              <a:tblGrid>
                <a:gridCol w="5076600"/>
                <a:gridCol w="1679550"/>
                <a:gridCol w="1634250"/>
              </a:tblGrid>
              <a:tr h="381000">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Focus of Assessment</a:t>
                      </a:r>
                      <a:endParaRPr b="1">
                        <a:solidFill>
                          <a:srgbClr val="FFFFFF"/>
                        </a:solidFill>
                        <a:latin typeface="Calibri"/>
                        <a:ea typeface="Calibri"/>
                        <a:cs typeface="Calibri"/>
                        <a:sym typeface="Calibri"/>
                      </a:endParaRPr>
                    </a:p>
                  </a:txBody>
                  <a:tcPr marT="91425" marB="91425" marR="91425" marL="91425">
                    <a:solidFill>
                      <a:schemeClr val="dk1"/>
                    </a:solidFill>
                  </a:tcPr>
                </a:tc>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Phonological Memory</a:t>
                      </a:r>
                      <a:endParaRPr b="1">
                        <a:solidFill>
                          <a:srgbClr val="FFFFFF"/>
                        </a:solidFill>
                        <a:latin typeface="Calibri"/>
                        <a:ea typeface="Calibri"/>
                        <a:cs typeface="Calibri"/>
                        <a:sym typeface="Calibri"/>
                      </a:endParaRPr>
                    </a:p>
                  </a:txBody>
                  <a:tcPr marT="91425" marB="91425" marR="91425" marL="91425">
                    <a:solidFill>
                      <a:schemeClr val="dk1"/>
                    </a:solidFill>
                  </a:tcPr>
                </a:tc>
                <a:tc>
                  <a:txBody>
                    <a:bodyPr/>
                    <a:lstStyle/>
                    <a:p>
                      <a:pPr indent="0" lvl="0" marL="0" rtl="0" algn="ctr">
                        <a:spcBef>
                          <a:spcPts val="0"/>
                        </a:spcBef>
                        <a:spcAft>
                          <a:spcPts val="0"/>
                        </a:spcAft>
                        <a:buNone/>
                      </a:pPr>
                      <a:r>
                        <a:rPr b="1" lang="en">
                          <a:solidFill>
                            <a:srgbClr val="FFFFFF"/>
                          </a:solidFill>
                          <a:latin typeface="Calibri"/>
                          <a:ea typeface="Calibri"/>
                          <a:cs typeface="Calibri"/>
                          <a:sym typeface="Calibri"/>
                        </a:rPr>
                        <a:t>Tool Needed</a:t>
                      </a:r>
                      <a:endParaRPr b="1">
                        <a:solidFill>
                          <a:srgbClr val="FFFFFF"/>
                        </a:solidFill>
                        <a:latin typeface="Calibri"/>
                        <a:ea typeface="Calibri"/>
                        <a:cs typeface="Calibri"/>
                        <a:sym typeface="Calibri"/>
                      </a:endParaRPr>
                    </a:p>
                  </a:txBody>
                  <a:tcPr marT="91425" marB="91425" marR="91425" marL="91425">
                    <a:solidFill>
                      <a:schemeClr val="dk1"/>
                    </a:solidFill>
                  </a:tcPr>
                </a:tc>
              </a:tr>
              <a:tr h="396200">
                <a:tc>
                  <a:txBody>
                    <a:bodyPr/>
                    <a:lstStyle/>
                    <a:p>
                      <a:pPr indent="0" lvl="0" marL="0" rtl="0" algn="l">
                        <a:spcBef>
                          <a:spcPts val="0"/>
                        </a:spcBef>
                        <a:spcAft>
                          <a:spcPts val="0"/>
                        </a:spcAft>
                        <a:buNone/>
                      </a:pPr>
                      <a:r>
                        <a:rPr lang="en">
                          <a:solidFill>
                            <a:schemeClr val="accent1"/>
                          </a:solidFill>
                          <a:latin typeface="Calibri"/>
                          <a:ea typeface="Calibri"/>
                          <a:cs typeface="Calibri"/>
                          <a:sym typeface="Calibri"/>
                        </a:rPr>
                        <a:t>Phonological/Phonemic Awareness</a:t>
                      </a:r>
                      <a:endParaRPr>
                        <a:solidFill>
                          <a:schemeClr val="accent1"/>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r h="396200">
                <a:tc>
                  <a:txBody>
                    <a:bodyPr/>
                    <a:lstStyle/>
                    <a:p>
                      <a:pPr indent="0" lvl="0" marL="0" rtl="0" algn="l">
                        <a:spcBef>
                          <a:spcPts val="0"/>
                        </a:spcBef>
                        <a:spcAft>
                          <a:spcPts val="0"/>
                        </a:spcAft>
                        <a:buNone/>
                      </a:pPr>
                      <a:r>
                        <a:rPr lang="en">
                          <a:solidFill>
                            <a:schemeClr val="accent1"/>
                          </a:solidFill>
                          <a:latin typeface="Calibri"/>
                          <a:ea typeface="Calibri"/>
                          <a:cs typeface="Calibri"/>
                          <a:sym typeface="Calibri"/>
                        </a:rPr>
                        <a:t>Phonological Memory</a:t>
                      </a:r>
                      <a:endParaRPr>
                        <a:solidFill>
                          <a:schemeClr val="accent1"/>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r h="396200">
                <a:tc>
                  <a:txBody>
                    <a:bodyPr/>
                    <a:lstStyle/>
                    <a:p>
                      <a:pPr indent="0" lvl="0" marL="0" rtl="0" algn="l">
                        <a:spcBef>
                          <a:spcPts val="0"/>
                        </a:spcBef>
                        <a:spcAft>
                          <a:spcPts val="0"/>
                        </a:spcAft>
                        <a:buNone/>
                      </a:pPr>
                      <a:r>
                        <a:rPr lang="en">
                          <a:solidFill>
                            <a:schemeClr val="accent1"/>
                          </a:solidFill>
                          <a:latin typeface="Calibri"/>
                          <a:ea typeface="Calibri"/>
                          <a:cs typeface="Calibri"/>
                          <a:sym typeface="Calibri"/>
                        </a:rPr>
                        <a:t>Rapid Automatic Naming</a:t>
                      </a:r>
                      <a:endParaRPr>
                        <a:solidFill>
                          <a:schemeClr val="accent1"/>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r h="396200">
                <a:tc>
                  <a:txBody>
                    <a:bodyPr/>
                    <a:lstStyle/>
                    <a:p>
                      <a:pPr indent="0" lvl="0" marL="0" rtl="0" algn="l">
                        <a:spcBef>
                          <a:spcPts val="0"/>
                        </a:spcBef>
                        <a:spcAft>
                          <a:spcPts val="0"/>
                        </a:spcAft>
                        <a:buNone/>
                      </a:pPr>
                      <a:r>
                        <a:rPr lang="en">
                          <a:solidFill>
                            <a:schemeClr val="accent1"/>
                          </a:solidFill>
                          <a:latin typeface="Calibri"/>
                          <a:ea typeface="Calibri"/>
                          <a:cs typeface="Calibri"/>
                          <a:sym typeface="Calibri"/>
                        </a:rPr>
                        <a:t>Letter-Sound Identification</a:t>
                      </a:r>
                      <a:endParaRPr>
                        <a:solidFill>
                          <a:schemeClr val="accent1"/>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r h="396200">
                <a:tc>
                  <a:txBody>
                    <a:bodyPr/>
                    <a:lstStyle/>
                    <a:p>
                      <a:pPr indent="0" lvl="0" marL="0" rtl="0" algn="l">
                        <a:spcBef>
                          <a:spcPts val="0"/>
                        </a:spcBef>
                        <a:spcAft>
                          <a:spcPts val="0"/>
                        </a:spcAft>
                        <a:buNone/>
                      </a:pPr>
                      <a:r>
                        <a:rPr lang="en">
                          <a:solidFill>
                            <a:schemeClr val="accent1"/>
                          </a:solidFill>
                          <a:latin typeface="Calibri"/>
                          <a:ea typeface="Calibri"/>
                          <a:cs typeface="Calibri"/>
                          <a:sym typeface="Calibri"/>
                        </a:rPr>
                        <a:t>Word Recognition Fluency (Real Word Reading)</a:t>
                      </a:r>
                      <a:endParaRPr>
                        <a:solidFill>
                          <a:schemeClr val="accent1"/>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r h="396200">
                <a:tc>
                  <a:txBody>
                    <a:bodyPr/>
                    <a:lstStyle/>
                    <a:p>
                      <a:pPr indent="0" lvl="0" marL="0" rtl="0" algn="l">
                        <a:spcBef>
                          <a:spcPts val="0"/>
                        </a:spcBef>
                        <a:spcAft>
                          <a:spcPts val="0"/>
                        </a:spcAft>
                        <a:buNone/>
                      </a:pPr>
                      <a:r>
                        <a:rPr lang="en">
                          <a:solidFill>
                            <a:schemeClr val="accent1"/>
                          </a:solidFill>
                          <a:latin typeface="Calibri"/>
                          <a:ea typeface="Calibri"/>
                          <a:cs typeface="Calibri"/>
                          <a:sym typeface="Calibri"/>
                        </a:rPr>
                        <a:t>Word Recognition Fluency/Decoding (Nonsense Word Reading)</a:t>
                      </a:r>
                      <a:endParaRPr>
                        <a:solidFill>
                          <a:schemeClr val="accent1"/>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r h="396200">
                <a:tc>
                  <a:txBody>
                    <a:bodyPr/>
                    <a:lstStyle/>
                    <a:p>
                      <a:pPr indent="0" lvl="0" marL="0" rtl="0" algn="l">
                        <a:spcBef>
                          <a:spcPts val="0"/>
                        </a:spcBef>
                        <a:spcAft>
                          <a:spcPts val="0"/>
                        </a:spcAft>
                        <a:buNone/>
                      </a:pPr>
                      <a:r>
                        <a:rPr lang="en">
                          <a:solidFill>
                            <a:schemeClr val="accent1"/>
                          </a:solidFill>
                          <a:latin typeface="Calibri"/>
                          <a:ea typeface="Calibri"/>
                          <a:cs typeface="Calibri"/>
                          <a:sym typeface="Calibri"/>
                        </a:rPr>
                        <a:t>Encoding (Spelling)</a:t>
                      </a:r>
                      <a:endParaRPr>
                        <a:solidFill>
                          <a:schemeClr val="accent1"/>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r h="396200">
                <a:tc>
                  <a:txBody>
                    <a:bodyPr/>
                    <a:lstStyle/>
                    <a:p>
                      <a:pPr indent="0" lvl="0" marL="0" rtl="0" algn="l">
                        <a:spcBef>
                          <a:spcPts val="0"/>
                        </a:spcBef>
                        <a:spcAft>
                          <a:spcPts val="0"/>
                        </a:spcAft>
                        <a:buNone/>
                      </a:pPr>
                      <a:r>
                        <a:rPr lang="en">
                          <a:solidFill>
                            <a:schemeClr val="accent1"/>
                          </a:solidFill>
                          <a:latin typeface="Calibri"/>
                          <a:ea typeface="Calibri"/>
                          <a:cs typeface="Calibri"/>
                          <a:sym typeface="Calibri"/>
                        </a:rPr>
                        <a:t>Oral Reading Fluency</a:t>
                      </a:r>
                      <a:endParaRPr>
                        <a:solidFill>
                          <a:schemeClr val="accent1"/>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r h="396200">
                <a:tc>
                  <a:txBody>
                    <a:bodyPr/>
                    <a:lstStyle/>
                    <a:p>
                      <a:pPr indent="0" lvl="0" marL="0" rtl="0" algn="l">
                        <a:spcBef>
                          <a:spcPts val="0"/>
                        </a:spcBef>
                        <a:spcAft>
                          <a:spcPts val="0"/>
                        </a:spcAft>
                        <a:buNone/>
                      </a:pPr>
                      <a:r>
                        <a:rPr lang="en">
                          <a:solidFill>
                            <a:schemeClr val="accent1"/>
                          </a:solidFill>
                          <a:latin typeface="Calibri"/>
                          <a:ea typeface="Calibri"/>
                          <a:cs typeface="Calibri"/>
                          <a:sym typeface="Calibri"/>
                        </a:rPr>
                        <a:t>Oral Vocabulary vs. Written Vocabulary</a:t>
                      </a:r>
                      <a:endParaRPr>
                        <a:solidFill>
                          <a:schemeClr val="accent1"/>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r h="396200">
                <a:tc>
                  <a:txBody>
                    <a:bodyPr/>
                    <a:lstStyle/>
                    <a:p>
                      <a:pPr indent="0" lvl="0" marL="0" rtl="0" algn="l">
                        <a:spcBef>
                          <a:spcPts val="0"/>
                        </a:spcBef>
                        <a:spcAft>
                          <a:spcPts val="0"/>
                        </a:spcAft>
                        <a:buNone/>
                      </a:pPr>
                      <a:r>
                        <a:rPr lang="en">
                          <a:solidFill>
                            <a:schemeClr val="accent1"/>
                          </a:solidFill>
                          <a:latin typeface="Calibri"/>
                          <a:ea typeface="Calibri"/>
                          <a:cs typeface="Calibri"/>
                          <a:sym typeface="Calibri"/>
                        </a:rPr>
                        <a:t>Listening Comprehension vs. Reading Comprehension</a:t>
                      </a:r>
                      <a:endParaRPr>
                        <a:solidFill>
                          <a:schemeClr val="accent1"/>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t/>
                      </a:r>
                      <a:endParaRPr>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pic>
        <p:nvPicPr>
          <p:cNvPr id="256" name="Google Shape;256;p35"/>
          <p:cNvPicPr preferRelativeResize="0"/>
          <p:nvPr/>
        </p:nvPicPr>
        <p:blipFill>
          <a:blip r:embed="rId3">
            <a:alphaModFix/>
          </a:blip>
          <a:stretch>
            <a:fillRect/>
          </a:stretch>
        </p:blipFill>
        <p:spPr>
          <a:xfrm>
            <a:off x="1389688" y="340000"/>
            <a:ext cx="6364623" cy="4463499"/>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6"/>
          <p:cNvSpPr txBox="1"/>
          <p:nvPr>
            <p:ph type="title"/>
          </p:nvPr>
        </p:nvSpPr>
        <p:spPr>
          <a:xfrm>
            <a:off x="730000" y="1318650"/>
            <a:ext cx="3716100" cy="3770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chemeClr val="accent1"/>
                </a:solidFill>
                <a:latin typeface="Calibri"/>
                <a:ea typeface="Calibri"/>
                <a:cs typeface="Calibri"/>
                <a:sym typeface="Calibri"/>
              </a:rPr>
              <a:t>Thank You!</a:t>
            </a:r>
            <a:endParaRPr sz="4800">
              <a:solidFill>
                <a:schemeClr val="accent1"/>
              </a:solidFill>
              <a:latin typeface="Calibri"/>
              <a:ea typeface="Calibri"/>
              <a:cs typeface="Calibri"/>
              <a:sym typeface="Calibri"/>
            </a:endParaRPr>
          </a:p>
        </p:txBody>
      </p:sp>
      <p:pic>
        <p:nvPicPr>
          <p:cNvPr id="262" name="Google Shape;262;p36"/>
          <p:cNvPicPr preferRelativeResize="0"/>
          <p:nvPr/>
        </p:nvPicPr>
        <p:blipFill>
          <a:blip r:embed="rId3">
            <a:alphaModFix/>
          </a:blip>
          <a:stretch>
            <a:fillRect/>
          </a:stretch>
        </p:blipFill>
        <p:spPr>
          <a:xfrm>
            <a:off x="5437750" y="730125"/>
            <a:ext cx="2831851" cy="3683251"/>
          </a:xfrm>
          <a:prstGeom prst="rect">
            <a:avLst/>
          </a:prstGeom>
          <a:noFill/>
          <a:ln cap="flat" cmpd="sng" w="9525">
            <a:solidFill>
              <a:schemeClr val="dk1"/>
            </a:solidFill>
            <a:prstDash val="solid"/>
            <a:round/>
            <a:headEnd len="sm" w="sm" type="none"/>
            <a:tailEnd len="sm" w="sm" type="none"/>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ph type="title"/>
          </p:nvPr>
        </p:nvSpPr>
        <p:spPr>
          <a:xfrm>
            <a:off x="729450" y="5893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accent1"/>
                </a:solidFill>
                <a:latin typeface="Calibri"/>
                <a:ea typeface="Calibri"/>
                <a:cs typeface="Calibri"/>
                <a:sym typeface="Calibri"/>
              </a:rPr>
              <a:t>Screening and Progress Monitoring Decisions</a:t>
            </a:r>
            <a:endParaRPr sz="2300">
              <a:solidFill>
                <a:schemeClr val="accent1"/>
              </a:solidFill>
              <a:latin typeface="Calibri"/>
              <a:ea typeface="Calibri"/>
              <a:cs typeface="Calibri"/>
              <a:sym typeface="Calibri"/>
            </a:endParaRPr>
          </a:p>
        </p:txBody>
      </p:sp>
      <p:pic>
        <p:nvPicPr>
          <p:cNvPr id="111" name="Google Shape;111;p15"/>
          <p:cNvPicPr preferRelativeResize="0"/>
          <p:nvPr/>
        </p:nvPicPr>
        <p:blipFill>
          <a:blip r:embed="rId3">
            <a:alphaModFix/>
          </a:blip>
          <a:stretch>
            <a:fillRect/>
          </a:stretch>
        </p:blipFill>
        <p:spPr>
          <a:xfrm>
            <a:off x="1643200" y="1913438"/>
            <a:ext cx="2164750" cy="2800601"/>
          </a:xfrm>
          <a:prstGeom prst="rect">
            <a:avLst/>
          </a:prstGeom>
          <a:noFill/>
          <a:ln cap="flat" cmpd="sng" w="9525">
            <a:solidFill>
              <a:srgbClr val="1A9988"/>
            </a:solidFill>
            <a:prstDash val="solid"/>
            <a:round/>
            <a:headEnd len="sm" w="sm" type="none"/>
            <a:tailEnd len="sm" w="sm" type="none"/>
          </a:ln>
        </p:spPr>
      </p:pic>
      <p:pic>
        <p:nvPicPr>
          <p:cNvPr id="112" name="Google Shape;112;p15"/>
          <p:cNvPicPr preferRelativeResize="0"/>
          <p:nvPr/>
        </p:nvPicPr>
        <p:blipFill>
          <a:blip r:embed="rId4">
            <a:alphaModFix/>
          </a:blip>
          <a:stretch>
            <a:fillRect/>
          </a:stretch>
        </p:blipFill>
        <p:spPr>
          <a:xfrm>
            <a:off x="4228450" y="1919296"/>
            <a:ext cx="3817325" cy="2788903"/>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1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ph type="title"/>
          </p:nvPr>
        </p:nvSpPr>
        <p:spPr>
          <a:xfrm>
            <a:off x="729450" y="589350"/>
            <a:ext cx="76884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300">
                <a:solidFill>
                  <a:schemeClr val="accent1"/>
                </a:solidFill>
                <a:latin typeface="Calibri"/>
                <a:ea typeface="Calibri"/>
                <a:cs typeface="Calibri"/>
                <a:sym typeface="Calibri"/>
              </a:rPr>
              <a:t>Diagnostic/Comprehensive Assessment to Drive Instruction</a:t>
            </a:r>
            <a:endParaRPr sz="2300">
              <a:solidFill>
                <a:schemeClr val="accent1"/>
              </a:solidFill>
              <a:latin typeface="Calibri"/>
              <a:ea typeface="Calibri"/>
              <a:cs typeface="Calibri"/>
              <a:sym typeface="Calibri"/>
            </a:endParaRPr>
          </a:p>
        </p:txBody>
      </p:sp>
      <p:sp>
        <p:nvSpPr>
          <p:cNvPr id="118" name="Google Shape;118;p16"/>
          <p:cNvSpPr txBox="1"/>
          <p:nvPr/>
        </p:nvSpPr>
        <p:spPr>
          <a:xfrm>
            <a:off x="782400" y="1592950"/>
            <a:ext cx="7432800" cy="302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1"/>
                </a:solidFill>
              </a:rPr>
              <a:t>Function: </a:t>
            </a:r>
            <a:r>
              <a:rPr lang="en">
                <a:solidFill>
                  <a:schemeClr val="accent1"/>
                </a:solidFill>
              </a:rPr>
              <a:t>To develop an instructional plan in response to a student’s individual strengths and weaknesses</a:t>
            </a:r>
            <a:endParaRPr>
              <a:solidFill>
                <a:schemeClr val="accent1"/>
              </a:solidFill>
            </a:endParaRPr>
          </a:p>
          <a:p>
            <a:pPr indent="0" lvl="0" marL="0" rtl="0" algn="l">
              <a:spcBef>
                <a:spcPts val="0"/>
              </a:spcBef>
              <a:spcAft>
                <a:spcPts val="0"/>
              </a:spcAft>
              <a:buNone/>
            </a:pPr>
            <a:r>
              <a:t/>
            </a:r>
            <a:endParaRPr>
              <a:solidFill>
                <a:schemeClr val="accent1"/>
              </a:solidFill>
            </a:endParaRPr>
          </a:p>
          <a:p>
            <a:pPr indent="0" lvl="0" marL="0" rtl="0" algn="l">
              <a:spcBef>
                <a:spcPts val="0"/>
              </a:spcBef>
              <a:spcAft>
                <a:spcPts val="0"/>
              </a:spcAft>
              <a:buNone/>
            </a:pPr>
            <a:r>
              <a:rPr b="1" lang="en">
                <a:solidFill>
                  <a:schemeClr val="accent1"/>
                </a:solidFill>
              </a:rPr>
              <a:t>Question:</a:t>
            </a:r>
            <a:r>
              <a:rPr lang="en">
                <a:solidFill>
                  <a:schemeClr val="accent1"/>
                </a:solidFill>
              </a:rPr>
              <a:t> What and how should we teach this student?</a:t>
            </a:r>
            <a:endParaRPr>
              <a:solidFill>
                <a:schemeClr val="accent1"/>
              </a:solidFill>
            </a:endParaRPr>
          </a:p>
          <a:p>
            <a:pPr indent="0" lvl="0" marL="0" rtl="0" algn="l">
              <a:spcBef>
                <a:spcPts val="0"/>
              </a:spcBef>
              <a:spcAft>
                <a:spcPts val="0"/>
              </a:spcAft>
              <a:buNone/>
            </a:pPr>
            <a:r>
              <a:t/>
            </a:r>
            <a:endParaRPr>
              <a:solidFill>
                <a:schemeClr val="accent1"/>
              </a:solidFill>
            </a:endParaRPr>
          </a:p>
          <a:p>
            <a:pPr indent="0" lvl="0" marL="0" rtl="0" algn="l">
              <a:spcBef>
                <a:spcPts val="0"/>
              </a:spcBef>
              <a:spcAft>
                <a:spcPts val="0"/>
              </a:spcAft>
              <a:buNone/>
            </a:pPr>
            <a:r>
              <a:rPr b="1" lang="en">
                <a:solidFill>
                  <a:schemeClr val="accent1"/>
                </a:solidFill>
              </a:rPr>
              <a:t>Data Collection By: </a:t>
            </a:r>
            <a:r>
              <a:rPr lang="en">
                <a:solidFill>
                  <a:schemeClr val="accent1"/>
                </a:solidFill>
              </a:rPr>
              <a:t>Classroom teacher, Reading Specialist, I &amp;RS Case Coordinator,  Intervention Specialist, NJTSS team member</a:t>
            </a:r>
            <a:endParaRPr>
              <a:solidFill>
                <a:schemeClr val="accent1"/>
              </a:solidFill>
            </a:endParaRPr>
          </a:p>
          <a:p>
            <a:pPr indent="0" lvl="0" marL="0" rtl="0" algn="l">
              <a:spcBef>
                <a:spcPts val="0"/>
              </a:spcBef>
              <a:spcAft>
                <a:spcPts val="0"/>
              </a:spcAft>
              <a:buNone/>
            </a:pPr>
            <a:r>
              <a:t/>
            </a:r>
            <a:endParaRPr>
              <a:solidFill>
                <a:schemeClr val="accent1"/>
              </a:solidFill>
            </a:endParaRPr>
          </a:p>
          <a:p>
            <a:pPr indent="0" lvl="0" marL="0" rtl="0" algn="l">
              <a:spcBef>
                <a:spcPts val="0"/>
              </a:spcBef>
              <a:spcAft>
                <a:spcPts val="0"/>
              </a:spcAft>
              <a:buNone/>
            </a:pPr>
            <a:r>
              <a:rPr b="1" lang="en">
                <a:solidFill>
                  <a:schemeClr val="accent1"/>
                </a:solidFill>
              </a:rPr>
              <a:t>Evaluation Procedure:</a:t>
            </a:r>
            <a:r>
              <a:rPr lang="en">
                <a:solidFill>
                  <a:schemeClr val="accent1"/>
                </a:solidFill>
              </a:rPr>
              <a:t> A personalized evaluation procedure that will allow the careful and systematic examination of a student’s skills utilizing data from </a:t>
            </a:r>
            <a:r>
              <a:rPr lang="en">
                <a:solidFill>
                  <a:schemeClr val="accent1"/>
                </a:solidFill>
              </a:rPr>
              <a:t>nationally-normed universal screening tools, progress monitoring tools, informal curriculum-based assessments, and formal standardized assessments</a:t>
            </a:r>
            <a:endParaRPr>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0" st="0"/>
                                            </p:txEl>
                                          </p:spTgt>
                                        </p:tgtEl>
                                        <p:attrNameLst>
                                          <p:attrName>style.visibility</p:attrName>
                                        </p:attrNameLst>
                                      </p:cBhvr>
                                      <p:to>
                                        <p:strVal val="visible"/>
                                      </p:to>
                                    </p:set>
                                    <p:animEffect filter="fade" transition="in">
                                      <p:cBhvr>
                                        <p:cTn dur="1000"/>
                                        <p:tgtEl>
                                          <p:spTgt spid="11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1" st="1"/>
                                            </p:txEl>
                                          </p:spTgt>
                                        </p:tgtEl>
                                        <p:attrNameLst>
                                          <p:attrName>style.visibility</p:attrName>
                                        </p:attrNameLst>
                                      </p:cBhvr>
                                      <p:to>
                                        <p:strVal val="visible"/>
                                      </p:to>
                                    </p:set>
                                    <p:animEffect filter="fade" transition="in">
                                      <p:cBhvr>
                                        <p:cTn dur="1000"/>
                                        <p:tgtEl>
                                          <p:spTgt spid="11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2" st="2"/>
                                            </p:txEl>
                                          </p:spTgt>
                                        </p:tgtEl>
                                        <p:attrNameLst>
                                          <p:attrName>style.visibility</p:attrName>
                                        </p:attrNameLst>
                                      </p:cBhvr>
                                      <p:to>
                                        <p:strVal val="visible"/>
                                      </p:to>
                                    </p:set>
                                    <p:animEffect filter="fade" transition="in">
                                      <p:cBhvr>
                                        <p:cTn dur="1000"/>
                                        <p:tgtEl>
                                          <p:spTgt spid="118">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3" st="3"/>
                                            </p:txEl>
                                          </p:spTgt>
                                        </p:tgtEl>
                                        <p:attrNameLst>
                                          <p:attrName>style.visibility</p:attrName>
                                        </p:attrNameLst>
                                      </p:cBhvr>
                                      <p:to>
                                        <p:strVal val="visible"/>
                                      </p:to>
                                    </p:set>
                                    <p:animEffect filter="fade" transition="in">
                                      <p:cBhvr>
                                        <p:cTn dur="1000"/>
                                        <p:tgtEl>
                                          <p:spTgt spid="118">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4" st="4"/>
                                            </p:txEl>
                                          </p:spTgt>
                                        </p:tgtEl>
                                        <p:attrNameLst>
                                          <p:attrName>style.visibility</p:attrName>
                                        </p:attrNameLst>
                                      </p:cBhvr>
                                      <p:to>
                                        <p:strVal val="visible"/>
                                      </p:to>
                                    </p:set>
                                    <p:animEffect filter="fade" transition="in">
                                      <p:cBhvr>
                                        <p:cTn dur="1000"/>
                                        <p:tgtEl>
                                          <p:spTgt spid="118">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5" st="5"/>
                                            </p:txEl>
                                          </p:spTgt>
                                        </p:tgtEl>
                                        <p:attrNameLst>
                                          <p:attrName>style.visibility</p:attrName>
                                        </p:attrNameLst>
                                      </p:cBhvr>
                                      <p:to>
                                        <p:strVal val="visible"/>
                                      </p:to>
                                    </p:set>
                                    <p:animEffect filter="fade" transition="in">
                                      <p:cBhvr>
                                        <p:cTn dur="1000"/>
                                        <p:tgtEl>
                                          <p:spTgt spid="118">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xEl>
                                              <p:pRg end="6" st="6"/>
                                            </p:txEl>
                                          </p:spTgt>
                                        </p:tgtEl>
                                        <p:attrNameLst>
                                          <p:attrName>style.visibility</p:attrName>
                                        </p:attrNameLst>
                                      </p:cBhvr>
                                      <p:to>
                                        <p:strVal val="visible"/>
                                      </p:to>
                                    </p:set>
                                    <p:animEffect filter="fade" transition="in">
                                      <p:cBhvr>
                                        <p:cTn dur="1000"/>
                                        <p:tgtEl>
                                          <p:spTgt spid="118">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730000" y="1428825"/>
            <a:ext cx="3300900" cy="35385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Classroom Observations:</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sentence length in oral communication</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vocabulary words in verbal expression compared to written expression</a:t>
            </a:r>
            <a:endParaRPr b="0" sz="1400">
              <a:solidFill>
                <a:schemeClr val="accent1"/>
              </a:solidFill>
              <a:latin typeface="Arial"/>
              <a:ea typeface="Arial"/>
              <a:cs typeface="Arial"/>
              <a:sym typeface="Arial"/>
            </a:endParaRPr>
          </a:p>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Picture Vocabulary Measure</a:t>
            </a:r>
            <a:endParaRPr b="0" sz="1400">
              <a:solidFill>
                <a:schemeClr val="accent1"/>
              </a:solidFill>
              <a:latin typeface="Arial"/>
              <a:ea typeface="Arial"/>
              <a:cs typeface="Arial"/>
              <a:sym typeface="Arial"/>
            </a:endParaRPr>
          </a:p>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Oral Vocabulary Measure of Synonyms and Antonyms </a:t>
            </a:r>
            <a:endParaRPr b="0" sz="1400">
              <a:solidFill>
                <a:schemeClr val="accent1"/>
              </a:solidFill>
              <a:latin typeface="Arial"/>
              <a:ea typeface="Arial"/>
              <a:cs typeface="Arial"/>
              <a:sym typeface="Arial"/>
            </a:endParaRPr>
          </a:p>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Listening Comprehension Skills</a:t>
            </a:r>
            <a:endParaRPr b="0" sz="1400">
              <a:solidFill>
                <a:schemeClr val="accent1"/>
              </a:solidFill>
              <a:latin typeface="Arial"/>
              <a:ea typeface="Arial"/>
              <a:cs typeface="Arial"/>
              <a:sym typeface="Arial"/>
            </a:endParaRPr>
          </a:p>
          <a:p>
            <a:pPr indent="0" lvl="0" marL="0" rtl="0" algn="l">
              <a:lnSpc>
                <a:spcPct val="115000"/>
              </a:lnSpc>
              <a:spcBef>
                <a:spcPts val="1600"/>
              </a:spcBef>
              <a:spcAft>
                <a:spcPts val="0"/>
              </a:spcAft>
              <a:buNone/>
            </a:pPr>
            <a:r>
              <a:t/>
            </a:r>
            <a:endParaRPr/>
          </a:p>
          <a:p>
            <a:pPr indent="0" lvl="0" marL="0" rtl="0" algn="l">
              <a:lnSpc>
                <a:spcPct val="115000"/>
              </a:lnSpc>
              <a:spcBef>
                <a:spcPts val="0"/>
              </a:spcBef>
              <a:spcAft>
                <a:spcPts val="0"/>
              </a:spcAft>
              <a:buNone/>
            </a:pPr>
            <a:r>
              <a:t/>
            </a:r>
            <a:endParaRPr/>
          </a:p>
          <a:p>
            <a:pPr indent="0" lvl="0" marL="0" rtl="0" algn="l">
              <a:lnSpc>
                <a:spcPct val="115000"/>
              </a:lnSpc>
              <a:spcBef>
                <a:spcPts val="0"/>
              </a:spcBef>
              <a:spcAft>
                <a:spcPts val="0"/>
              </a:spcAft>
              <a:buNone/>
            </a:pPr>
            <a:r>
              <a:t/>
            </a:r>
            <a:endParaRPr/>
          </a:p>
        </p:txBody>
      </p:sp>
      <p:sp>
        <p:nvSpPr>
          <p:cNvPr id="124" name="Google Shape;124;p17"/>
          <p:cNvSpPr txBox="1"/>
          <p:nvPr>
            <p:ph idx="2" type="body"/>
          </p:nvPr>
        </p:nvSpPr>
        <p:spPr>
          <a:xfrm>
            <a:off x="5098025" y="1428825"/>
            <a:ext cx="3374400" cy="30255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SzPts val="1400"/>
              <a:buFont typeface="Arial"/>
              <a:buChar char="●"/>
            </a:pPr>
            <a:r>
              <a:rPr lang="en" sz="1400">
                <a:latin typeface="Arial"/>
                <a:ea typeface="Arial"/>
                <a:cs typeface="Arial"/>
                <a:sym typeface="Arial"/>
              </a:rPr>
              <a:t>Stronger higher-level language skills than low-level language skills, particularly phonological processing</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Char char="●"/>
            </a:pPr>
            <a:r>
              <a:rPr lang="en" sz="1400">
                <a:latin typeface="Arial"/>
                <a:ea typeface="Arial"/>
                <a:cs typeface="Arial"/>
                <a:sym typeface="Arial"/>
              </a:rPr>
              <a:t>Oral language skills superior to written language skills</a:t>
            </a:r>
            <a:endParaRPr sz="1400">
              <a:latin typeface="Arial"/>
              <a:ea typeface="Arial"/>
              <a:cs typeface="Arial"/>
              <a:sym typeface="Arial"/>
            </a:endParaRPr>
          </a:p>
          <a:p>
            <a:pPr indent="-317500" lvl="0" marL="457200" rtl="0" algn="l">
              <a:lnSpc>
                <a:spcPct val="115000"/>
              </a:lnSpc>
              <a:spcBef>
                <a:spcPts val="0"/>
              </a:spcBef>
              <a:spcAft>
                <a:spcPts val="0"/>
              </a:spcAft>
              <a:buSzPts val="1400"/>
              <a:buFont typeface="Arial"/>
              <a:buChar char="●"/>
            </a:pPr>
            <a:r>
              <a:rPr lang="en" sz="1400">
                <a:latin typeface="Arial"/>
                <a:ea typeface="Arial"/>
                <a:cs typeface="Arial"/>
                <a:sym typeface="Arial"/>
              </a:rPr>
              <a:t>Possible word retrieval deficits</a:t>
            </a:r>
            <a:endParaRPr/>
          </a:p>
          <a:p>
            <a:pPr indent="0" lvl="0" marL="457200" rtl="0" algn="l">
              <a:spcBef>
                <a:spcPts val="1600"/>
              </a:spcBef>
              <a:spcAft>
                <a:spcPts val="0"/>
              </a:spcAft>
              <a:buNone/>
            </a:pPr>
            <a:r>
              <a:t/>
            </a:r>
            <a:endParaRPr/>
          </a:p>
          <a:p>
            <a:pPr indent="0" lvl="0" marL="457200" rtl="0" algn="l">
              <a:spcBef>
                <a:spcPts val="1600"/>
              </a:spcBef>
              <a:spcAft>
                <a:spcPts val="0"/>
              </a:spcAft>
              <a:buNone/>
            </a:pPr>
            <a:r>
              <a:t/>
            </a:r>
            <a:endParaRPr/>
          </a:p>
          <a:p>
            <a:pPr indent="0" lvl="0" marL="457200" rtl="0" algn="l">
              <a:spcBef>
                <a:spcPts val="1600"/>
              </a:spcBef>
              <a:spcAft>
                <a:spcPts val="1600"/>
              </a:spcAft>
              <a:buNone/>
            </a:pPr>
            <a:r>
              <a:t/>
            </a:r>
            <a:endParaRPr/>
          </a:p>
        </p:txBody>
      </p:sp>
      <p:sp>
        <p:nvSpPr>
          <p:cNvPr id="125" name="Google Shape;125;p17"/>
          <p:cNvSpPr txBox="1"/>
          <p:nvPr>
            <p:ph type="title"/>
          </p:nvPr>
        </p:nvSpPr>
        <p:spPr>
          <a:xfrm>
            <a:off x="730000" y="525850"/>
            <a:ext cx="3300900" cy="6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1"/>
                </a:solidFill>
                <a:latin typeface="Calibri"/>
                <a:ea typeface="Calibri"/>
                <a:cs typeface="Calibri"/>
                <a:sym typeface="Calibri"/>
              </a:rPr>
              <a:t>Oral Language Skills</a:t>
            </a:r>
            <a:endParaRPr sz="2000"/>
          </a:p>
        </p:txBody>
      </p:sp>
      <p:sp>
        <p:nvSpPr>
          <p:cNvPr id="126" name="Google Shape;126;p17"/>
          <p:cNvSpPr txBox="1"/>
          <p:nvPr>
            <p:ph type="title"/>
          </p:nvPr>
        </p:nvSpPr>
        <p:spPr>
          <a:xfrm>
            <a:off x="5098025" y="525850"/>
            <a:ext cx="4046100" cy="6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Potential Indicators of Dyslexia</a:t>
            </a:r>
            <a:endParaRPr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0" st="0"/>
                                            </p:txEl>
                                          </p:spTgt>
                                        </p:tgtEl>
                                        <p:attrNameLst>
                                          <p:attrName>style.visibility</p:attrName>
                                        </p:attrNameLst>
                                      </p:cBhvr>
                                      <p:to>
                                        <p:strVal val="visible"/>
                                      </p:to>
                                    </p:set>
                                    <p:animEffect filter="fade" transition="in">
                                      <p:cBhvr>
                                        <p:cTn dur="1000"/>
                                        <p:tgtEl>
                                          <p:spTgt spid="12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1" st="1"/>
                                            </p:txEl>
                                          </p:spTgt>
                                        </p:tgtEl>
                                        <p:attrNameLst>
                                          <p:attrName>style.visibility</p:attrName>
                                        </p:attrNameLst>
                                      </p:cBhvr>
                                      <p:to>
                                        <p:strVal val="visible"/>
                                      </p:to>
                                    </p:set>
                                    <p:animEffect filter="fade" transition="in">
                                      <p:cBhvr>
                                        <p:cTn dur="1000"/>
                                        <p:tgtEl>
                                          <p:spTgt spid="12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2" st="2"/>
                                            </p:txEl>
                                          </p:spTgt>
                                        </p:tgtEl>
                                        <p:attrNameLst>
                                          <p:attrName>style.visibility</p:attrName>
                                        </p:attrNameLst>
                                      </p:cBhvr>
                                      <p:to>
                                        <p:strVal val="visible"/>
                                      </p:to>
                                    </p:set>
                                    <p:animEffect filter="fade" transition="in">
                                      <p:cBhvr>
                                        <p:cTn dur="1000"/>
                                        <p:tgtEl>
                                          <p:spTgt spid="12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3" st="3"/>
                                            </p:txEl>
                                          </p:spTgt>
                                        </p:tgtEl>
                                        <p:attrNameLst>
                                          <p:attrName>style.visibility</p:attrName>
                                        </p:attrNameLst>
                                      </p:cBhvr>
                                      <p:to>
                                        <p:strVal val="visible"/>
                                      </p:to>
                                    </p:set>
                                    <p:animEffect filter="fade" transition="in">
                                      <p:cBhvr>
                                        <p:cTn dur="1000"/>
                                        <p:tgtEl>
                                          <p:spTgt spid="12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4" st="4"/>
                                            </p:txEl>
                                          </p:spTgt>
                                        </p:tgtEl>
                                        <p:attrNameLst>
                                          <p:attrName>style.visibility</p:attrName>
                                        </p:attrNameLst>
                                      </p:cBhvr>
                                      <p:to>
                                        <p:strVal val="visible"/>
                                      </p:to>
                                    </p:set>
                                    <p:animEffect filter="fade" transition="in">
                                      <p:cBhvr>
                                        <p:cTn dur="1000"/>
                                        <p:tgtEl>
                                          <p:spTgt spid="12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5" st="5"/>
                                            </p:txEl>
                                          </p:spTgt>
                                        </p:tgtEl>
                                        <p:attrNameLst>
                                          <p:attrName>style.visibility</p:attrName>
                                        </p:attrNameLst>
                                      </p:cBhvr>
                                      <p:to>
                                        <p:strVal val="visible"/>
                                      </p:to>
                                    </p:set>
                                    <p:animEffect filter="fade" transition="in">
                                      <p:cBhvr>
                                        <p:cTn dur="1000"/>
                                        <p:tgtEl>
                                          <p:spTgt spid="12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6" st="6"/>
                                            </p:txEl>
                                          </p:spTgt>
                                        </p:tgtEl>
                                        <p:attrNameLst>
                                          <p:attrName>style.visibility</p:attrName>
                                        </p:attrNameLst>
                                      </p:cBhvr>
                                      <p:to>
                                        <p:strVal val="visible"/>
                                      </p:to>
                                    </p:set>
                                    <p:animEffect filter="fade" transition="in">
                                      <p:cBhvr>
                                        <p:cTn dur="1000"/>
                                        <p:tgtEl>
                                          <p:spTgt spid="12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7" st="7"/>
                                            </p:txEl>
                                          </p:spTgt>
                                        </p:tgtEl>
                                        <p:attrNameLst>
                                          <p:attrName>style.visibility</p:attrName>
                                        </p:attrNameLst>
                                      </p:cBhvr>
                                      <p:to>
                                        <p:strVal val="visible"/>
                                      </p:to>
                                    </p:set>
                                    <p:animEffect filter="fade" transition="in">
                                      <p:cBhvr>
                                        <p:cTn dur="1000"/>
                                        <p:tgtEl>
                                          <p:spTgt spid="12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xEl>
                                              <p:pRg end="8" st="8"/>
                                            </p:txEl>
                                          </p:spTgt>
                                        </p:tgtEl>
                                        <p:attrNameLst>
                                          <p:attrName>style.visibility</p:attrName>
                                        </p:attrNameLst>
                                      </p:cBhvr>
                                      <p:to>
                                        <p:strVal val="visible"/>
                                      </p:to>
                                    </p:set>
                                    <p:animEffect filter="fade" transition="in">
                                      <p:cBhvr>
                                        <p:cTn dur="1000"/>
                                        <p:tgtEl>
                                          <p:spTgt spid="12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10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animEffect filter="fade" transition="in">
                                      <p:cBhvr>
                                        <p:cTn dur="1000"/>
                                        <p:tgtEl>
                                          <p:spTgt spid="1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animEffect filter="fade" transition="in">
                                      <p:cBhvr>
                                        <p:cTn dur="1000"/>
                                        <p:tgtEl>
                                          <p:spTgt spid="1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animEffect filter="fade" transition="in">
                                      <p:cBhvr>
                                        <p:cTn dur="1000"/>
                                        <p:tgtEl>
                                          <p:spTgt spid="1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animEffect filter="fade" transition="in">
                                      <p:cBhvr>
                                        <p:cTn dur="1000"/>
                                        <p:tgtEl>
                                          <p:spTgt spid="1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5" st="5"/>
                                            </p:txEl>
                                          </p:spTgt>
                                        </p:tgtEl>
                                        <p:attrNameLst>
                                          <p:attrName>style.visibility</p:attrName>
                                        </p:attrNameLst>
                                      </p:cBhvr>
                                      <p:to>
                                        <p:strVal val="visible"/>
                                      </p:to>
                                    </p:set>
                                    <p:animEffect filter="fade" transition="in">
                                      <p:cBhvr>
                                        <p:cTn dur="1000"/>
                                        <p:tgtEl>
                                          <p:spTgt spid="124">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8"/>
          <p:cNvSpPr txBox="1"/>
          <p:nvPr>
            <p:ph type="title"/>
          </p:nvPr>
        </p:nvSpPr>
        <p:spPr>
          <a:xfrm>
            <a:off x="730000" y="1394850"/>
            <a:ext cx="3753600" cy="34482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Screening: Phoneme Segmentation</a:t>
            </a:r>
            <a:endParaRPr b="0" sz="1400">
              <a:solidFill>
                <a:schemeClr val="accent1"/>
              </a:solidFill>
              <a:latin typeface="Arial"/>
              <a:ea typeface="Arial"/>
              <a:cs typeface="Arial"/>
              <a:sym typeface="Arial"/>
            </a:endParaRPr>
          </a:p>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Informal Assessment:</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Word Discrimination</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Rhyme Recognition</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Rhyme Production</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Syllable Blending</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Syllable Segmentation</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Syllable Deletion</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Phoneme Recognition</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Phoneme Blending</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Phoneme Segmentation</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Phoneme Deletion</a:t>
            </a:r>
            <a:endParaRPr b="0" sz="1400">
              <a:solidFill>
                <a:schemeClr val="accent1"/>
              </a:solidFill>
              <a:latin typeface="Arial"/>
              <a:ea typeface="Arial"/>
              <a:cs typeface="Arial"/>
              <a:sym typeface="Arial"/>
            </a:endParaRPr>
          </a:p>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Nonword Repetition Task</a:t>
            </a:r>
            <a:endParaRPr b="0" sz="1400">
              <a:solidFill>
                <a:schemeClr val="accent1"/>
              </a:solidFill>
              <a:latin typeface="Arial"/>
              <a:ea typeface="Arial"/>
              <a:cs typeface="Arial"/>
              <a:sym typeface="Arial"/>
            </a:endParaRPr>
          </a:p>
          <a:p>
            <a:pPr indent="0" lvl="0" marL="457200" rtl="0" algn="l">
              <a:lnSpc>
                <a:spcPct val="115000"/>
              </a:lnSpc>
              <a:spcBef>
                <a:spcPts val="0"/>
              </a:spcBef>
              <a:spcAft>
                <a:spcPts val="0"/>
              </a:spcAft>
              <a:buNone/>
            </a:pPr>
            <a:r>
              <a:t/>
            </a:r>
            <a:endParaRPr b="0" sz="1300">
              <a:solidFill>
                <a:schemeClr val="accent1"/>
              </a:solidFill>
              <a:latin typeface="Lato"/>
              <a:ea typeface="Lato"/>
              <a:cs typeface="Lato"/>
              <a:sym typeface="Lato"/>
            </a:endParaRPr>
          </a:p>
          <a:p>
            <a:pPr indent="0" lvl="0" marL="0" rtl="0" algn="l">
              <a:spcBef>
                <a:spcPts val="1600"/>
              </a:spcBef>
              <a:spcAft>
                <a:spcPts val="0"/>
              </a:spcAft>
              <a:buNone/>
            </a:pPr>
            <a:r>
              <a:t/>
            </a:r>
            <a:endParaRPr/>
          </a:p>
        </p:txBody>
      </p:sp>
      <p:sp>
        <p:nvSpPr>
          <p:cNvPr id="132" name="Google Shape;132;p18"/>
          <p:cNvSpPr txBox="1"/>
          <p:nvPr>
            <p:ph idx="2" type="body"/>
          </p:nvPr>
        </p:nvSpPr>
        <p:spPr>
          <a:xfrm>
            <a:off x="5098025" y="1394850"/>
            <a:ext cx="3936300" cy="35499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rial"/>
              <a:buChar char="●"/>
            </a:pPr>
            <a:r>
              <a:rPr lang="en" sz="1400">
                <a:latin typeface="Arial"/>
                <a:ea typeface="Arial"/>
                <a:cs typeface="Arial"/>
                <a:sym typeface="Arial"/>
              </a:rPr>
              <a:t>Phonological Awareness Weaknesses</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Phonemic Awareness Weaknesses</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Phonological Memory Weaknesses</a:t>
            </a:r>
            <a:endParaRPr sz="1400">
              <a:latin typeface="Arial"/>
              <a:ea typeface="Arial"/>
              <a:cs typeface="Arial"/>
              <a:sym typeface="Arial"/>
            </a:endParaRPr>
          </a:p>
        </p:txBody>
      </p:sp>
      <p:sp>
        <p:nvSpPr>
          <p:cNvPr id="133" name="Google Shape;133;p18"/>
          <p:cNvSpPr txBox="1"/>
          <p:nvPr>
            <p:ph type="title"/>
          </p:nvPr>
        </p:nvSpPr>
        <p:spPr>
          <a:xfrm>
            <a:off x="730000" y="525850"/>
            <a:ext cx="3753600" cy="6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1"/>
                </a:solidFill>
                <a:latin typeface="Calibri"/>
                <a:ea typeface="Calibri"/>
                <a:cs typeface="Calibri"/>
                <a:sym typeface="Calibri"/>
              </a:rPr>
              <a:t>Phonological Awareness</a:t>
            </a:r>
            <a:endParaRPr sz="2000"/>
          </a:p>
        </p:txBody>
      </p:sp>
      <p:sp>
        <p:nvSpPr>
          <p:cNvPr id="134" name="Google Shape;134;p18"/>
          <p:cNvSpPr txBox="1"/>
          <p:nvPr>
            <p:ph type="title"/>
          </p:nvPr>
        </p:nvSpPr>
        <p:spPr>
          <a:xfrm>
            <a:off x="5098025" y="525850"/>
            <a:ext cx="4046100" cy="6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Potential Indicators of Dyslexia</a:t>
            </a:r>
            <a:endParaRPr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0" st="0"/>
                                            </p:txEl>
                                          </p:spTgt>
                                        </p:tgtEl>
                                        <p:attrNameLst>
                                          <p:attrName>style.visibility</p:attrName>
                                        </p:attrNameLst>
                                      </p:cBhvr>
                                      <p:to>
                                        <p:strVal val="visible"/>
                                      </p:to>
                                    </p:set>
                                    <p:animEffect filter="fade" transition="in">
                                      <p:cBhvr>
                                        <p:cTn dur="1000"/>
                                        <p:tgtEl>
                                          <p:spTgt spid="13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1" st="1"/>
                                            </p:txEl>
                                          </p:spTgt>
                                        </p:tgtEl>
                                        <p:attrNameLst>
                                          <p:attrName>style.visibility</p:attrName>
                                        </p:attrNameLst>
                                      </p:cBhvr>
                                      <p:to>
                                        <p:strVal val="visible"/>
                                      </p:to>
                                    </p:set>
                                    <p:animEffect filter="fade" transition="in">
                                      <p:cBhvr>
                                        <p:cTn dur="1000"/>
                                        <p:tgtEl>
                                          <p:spTgt spid="13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2" st="2"/>
                                            </p:txEl>
                                          </p:spTgt>
                                        </p:tgtEl>
                                        <p:attrNameLst>
                                          <p:attrName>style.visibility</p:attrName>
                                        </p:attrNameLst>
                                      </p:cBhvr>
                                      <p:to>
                                        <p:strVal val="visible"/>
                                      </p:to>
                                    </p:set>
                                    <p:animEffect filter="fade" transition="in">
                                      <p:cBhvr>
                                        <p:cTn dur="1000"/>
                                        <p:tgtEl>
                                          <p:spTgt spid="13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3" st="3"/>
                                            </p:txEl>
                                          </p:spTgt>
                                        </p:tgtEl>
                                        <p:attrNameLst>
                                          <p:attrName>style.visibility</p:attrName>
                                        </p:attrNameLst>
                                      </p:cBhvr>
                                      <p:to>
                                        <p:strVal val="visible"/>
                                      </p:to>
                                    </p:set>
                                    <p:animEffect filter="fade" transition="in">
                                      <p:cBhvr>
                                        <p:cTn dur="1000"/>
                                        <p:tgtEl>
                                          <p:spTgt spid="131">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4" st="4"/>
                                            </p:txEl>
                                          </p:spTgt>
                                        </p:tgtEl>
                                        <p:attrNameLst>
                                          <p:attrName>style.visibility</p:attrName>
                                        </p:attrNameLst>
                                      </p:cBhvr>
                                      <p:to>
                                        <p:strVal val="visible"/>
                                      </p:to>
                                    </p:set>
                                    <p:animEffect filter="fade" transition="in">
                                      <p:cBhvr>
                                        <p:cTn dur="1000"/>
                                        <p:tgtEl>
                                          <p:spTgt spid="131">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5" st="5"/>
                                            </p:txEl>
                                          </p:spTgt>
                                        </p:tgtEl>
                                        <p:attrNameLst>
                                          <p:attrName>style.visibility</p:attrName>
                                        </p:attrNameLst>
                                      </p:cBhvr>
                                      <p:to>
                                        <p:strVal val="visible"/>
                                      </p:to>
                                    </p:set>
                                    <p:animEffect filter="fade" transition="in">
                                      <p:cBhvr>
                                        <p:cTn dur="1000"/>
                                        <p:tgtEl>
                                          <p:spTgt spid="131">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6" st="6"/>
                                            </p:txEl>
                                          </p:spTgt>
                                        </p:tgtEl>
                                        <p:attrNameLst>
                                          <p:attrName>style.visibility</p:attrName>
                                        </p:attrNameLst>
                                      </p:cBhvr>
                                      <p:to>
                                        <p:strVal val="visible"/>
                                      </p:to>
                                    </p:set>
                                    <p:animEffect filter="fade" transition="in">
                                      <p:cBhvr>
                                        <p:cTn dur="1000"/>
                                        <p:tgtEl>
                                          <p:spTgt spid="131">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7" st="7"/>
                                            </p:txEl>
                                          </p:spTgt>
                                        </p:tgtEl>
                                        <p:attrNameLst>
                                          <p:attrName>style.visibility</p:attrName>
                                        </p:attrNameLst>
                                      </p:cBhvr>
                                      <p:to>
                                        <p:strVal val="visible"/>
                                      </p:to>
                                    </p:set>
                                    <p:animEffect filter="fade" transition="in">
                                      <p:cBhvr>
                                        <p:cTn dur="1000"/>
                                        <p:tgtEl>
                                          <p:spTgt spid="131">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8" st="8"/>
                                            </p:txEl>
                                          </p:spTgt>
                                        </p:tgtEl>
                                        <p:attrNameLst>
                                          <p:attrName>style.visibility</p:attrName>
                                        </p:attrNameLst>
                                      </p:cBhvr>
                                      <p:to>
                                        <p:strVal val="visible"/>
                                      </p:to>
                                    </p:set>
                                    <p:animEffect filter="fade" transition="in">
                                      <p:cBhvr>
                                        <p:cTn dur="1000"/>
                                        <p:tgtEl>
                                          <p:spTgt spid="131">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9" st="9"/>
                                            </p:txEl>
                                          </p:spTgt>
                                        </p:tgtEl>
                                        <p:attrNameLst>
                                          <p:attrName>style.visibility</p:attrName>
                                        </p:attrNameLst>
                                      </p:cBhvr>
                                      <p:to>
                                        <p:strVal val="visible"/>
                                      </p:to>
                                    </p:set>
                                    <p:animEffect filter="fade" transition="in">
                                      <p:cBhvr>
                                        <p:cTn dur="1000"/>
                                        <p:tgtEl>
                                          <p:spTgt spid="131">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10" st="10"/>
                                            </p:txEl>
                                          </p:spTgt>
                                        </p:tgtEl>
                                        <p:attrNameLst>
                                          <p:attrName>style.visibility</p:attrName>
                                        </p:attrNameLst>
                                      </p:cBhvr>
                                      <p:to>
                                        <p:strVal val="visible"/>
                                      </p:to>
                                    </p:set>
                                    <p:animEffect filter="fade" transition="in">
                                      <p:cBhvr>
                                        <p:cTn dur="1000"/>
                                        <p:tgtEl>
                                          <p:spTgt spid="131">
                                            <p:txEl>
                                              <p:pRg end="10" st="1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11" st="11"/>
                                            </p:txEl>
                                          </p:spTgt>
                                        </p:tgtEl>
                                        <p:attrNameLst>
                                          <p:attrName>style.visibility</p:attrName>
                                        </p:attrNameLst>
                                      </p:cBhvr>
                                      <p:to>
                                        <p:strVal val="visible"/>
                                      </p:to>
                                    </p:set>
                                    <p:animEffect filter="fade" transition="in">
                                      <p:cBhvr>
                                        <p:cTn dur="1000"/>
                                        <p:tgtEl>
                                          <p:spTgt spid="131">
                                            <p:txEl>
                                              <p:pRg end="11" st="1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12" st="12"/>
                                            </p:txEl>
                                          </p:spTgt>
                                        </p:tgtEl>
                                        <p:attrNameLst>
                                          <p:attrName>style.visibility</p:attrName>
                                        </p:attrNameLst>
                                      </p:cBhvr>
                                      <p:to>
                                        <p:strVal val="visible"/>
                                      </p:to>
                                    </p:set>
                                    <p:animEffect filter="fade" transition="in">
                                      <p:cBhvr>
                                        <p:cTn dur="1000"/>
                                        <p:tgtEl>
                                          <p:spTgt spid="131">
                                            <p:txEl>
                                              <p:pRg end="12" st="1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13" st="13"/>
                                            </p:txEl>
                                          </p:spTgt>
                                        </p:tgtEl>
                                        <p:attrNameLst>
                                          <p:attrName>style.visibility</p:attrName>
                                        </p:attrNameLst>
                                      </p:cBhvr>
                                      <p:to>
                                        <p:strVal val="visible"/>
                                      </p:to>
                                    </p:set>
                                    <p:animEffect filter="fade" transition="in">
                                      <p:cBhvr>
                                        <p:cTn dur="1000"/>
                                        <p:tgtEl>
                                          <p:spTgt spid="131">
                                            <p:txEl>
                                              <p:pRg end="13" st="1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1">
                                            <p:txEl>
                                              <p:pRg end="14" st="14"/>
                                            </p:txEl>
                                          </p:spTgt>
                                        </p:tgtEl>
                                        <p:attrNameLst>
                                          <p:attrName>style.visibility</p:attrName>
                                        </p:attrNameLst>
                                      </p:cBhvr>
                                      <p:to>
                                        <p:strVal val="visible"/>
                                      </p:to>
                                    </p:set>
                                    <p:animEffect filter="fade" transition="in">
                                      <p:cBhvr>
                                        <p:cTn dur="1000"/>
                                        <p:tgtEl>
                                          <p:spTgt spid="131">
                                            <p:txEl>
                                              <p:pRg end="14" st="1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0" st="0"/>
                                            </p:txEl>
                                          </p:spTgt>
                                        </p:tgtEl>
                                        <p:attrNameLst>
                                          <p:attrName>style.visibility</p:attrName>
                                        </p:attrNameLst>
                                      </p:cBhvr>
                                      <p:to>
                                        <p:strVal val="visible"/>
                                      </p:to>
                                    </p:set>
                                    <p:animEffect filter="fade" transition="in">
                                      <p:cBhvr>
                                        <p:cTn dur="1000"/>
                                        <p:tgtEl>
                                          <p:spTgt spid="13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1" st="1"/>
                                            </p:txEl>
                                          </p:spTgt>
                                        </p:tgtEl>
                                        <p:attrNameLst>
                                          <p:attrName>style.visibility</p:attrName>
                                        </p:attrNameLst>
                                      </p:cBhvr>
                                      <p:to>
                                        <p:strVal val="visible"/>
                                      </p:to>
                                    </p:set>
                                    <p:animEffect filter="fade" transition="in">
                                      <p:cBhvr>
                                        <p:cTn dur="1000"/>
                                        <p:tgtEl>
                                          <p:spTgt spid="13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2">
                                            <p:txEl>
                                              <p:pRg end="2" st="2"/>
                                            </p:txEl>
                                          </p:spTgt>
                                        </p:tgtEl>
                                        <p:attrNameLst>
                                          <p:attrName>style.visibility</p:attrName>
                                        </p:attrNameLst>
                                      </p:cBhvr>
                                      <p:to>
                                        <p:strVal val="visible"/>
                                      </p:to>
                                    </p:set>
                                    <p:animEffect filter="fade" transition="in">
                                      <p:cBhvr>
                                        <p:cTn dur="1000"/>
                                        <p:tgtEl>
                                          <p:spTgt spid="132">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9"/>
          <p:cNvSpPr txBox="1"/>
          <p:nvPr>
            <p:ph type="title"/>
          </p:nvPr>
        </p:nvSpPr>
        <p:spPr>
          <a:xfrm>
            <a:off x="730000" y="1529150"/>
            <a:ext cx="3753600" cy="31725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Screening: RAN</a:t>
            </a:r>
            <a:endParaRPr b="0" sz="1400">
              <a:solidFill>
                <a:schemeClr val="accent1"/>
              </a:solidFill>
              <a:latin typeface="Arial"/>
              <a:ea typeface="Arial"/>
              <a:cs typeface="Arial"/>
              <a:sym typeface="Arial"/>
            </a:endParaRPr>
          </a:p>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Informal Assessment: </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Colors</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Letters</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Objects</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Numbers</a:t>
            </a:r>
            <a:endParaRPr b="0" sz="1300">
              <a:solidFill>
                <a:schemeClr val="accent1"/>
              </a:solidFill>
              <a:latin typeface="Lato"/>
              <a:ea typeface="Lato"/>
              <a:cs typeface="Lato"/>
              <a:sym typeface="Lato"/>
            </a:endParaRPr>
          </a:p>
          <a:p>
            <a:pPr indent="0" lvl="0" marL="0" rtl="0" algn="l">
              <a:spcBef>
                <a:spcPts val="1600"/>
              </a:spcBef>
              <a:spcAft>
                <a:spcPts val="0"/>
              </a:spcAft>
              <a:buNone/>
            </a:pPr>
            <a:r>
              <a:t/>
            </a:r>
            <a:endParaRPr/>
          </a:p>
        </p:txBody>
      </p:sp>
      <p:sp>
        <p:nvSpPr>
          <p:cNvPr id="140" name="Google Shape;140;p19"/>
          <p:cNvSpPr txBox="1"/>
          <p:nvPr>
            <p:ph idx="2" type="body"/>
          </p:nvPr>
        </p:nvSpPr>
        <p:spPr>
          <a:xfrm>
            <a:off x="5174225" y="1352625"/>
            <a:ext cx="3374400" cy="3025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rial"/>
              <a:buChar char="●"/>
            </a:pPr>
            <a:r>
              <a:rPr lang="en" sz="1400">
                <a:latin typeface="Arial"/>
                <a:ea typeface="Arial"/>
                <a:cs typeface="Arial"/>
                <a:sym typeface="Arial"/>
              </a:rPr>
              <a:t>Naming speed deficits</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Both naming speed and phonological processing deficits are considered a “double deficit”</a:t>
            </a:r>
            <a:endParaRPr sz="1400">
              <a:latin typeface="Arial"/>
              <a:ea typeface="Arial"/>
              <a:cs typeface="Arial"/>
              <a:sym typeface="Arial"/>
            </a:endParaRPr>
          </a:p>
        </p:txBody>
      </p:sp>
      <p:sp>
        <p:nvSpPr>
          <p:cNvPr id="141" name="Google Shape;141;p19"/>
          <p:cNvSpPr txBox="1"/>
          <p:nvPr>
            <p:ph type="title"/>
          </p:nvPr>
        </p:nvSpPr>
        <p:spPr>
          <a:xfrm>
            <a:off x="730000" y="525850"/>
            <a:ext cx="3753600" cy="6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1"/>
                </a:solidFill>
                <a:latin typeface="Calibri"/>
                <a:ea typeface="Calibri"/>
                <a:cs typeface="Calibri"/>
                <a:sym typeface="Calibri"/>
              </a:rPr>
              <a:t>Rapid Naming Skills</a:t>
            </a:r>
            <a:endParaRPr sz="2000"/>
          </a:p>
        </p:txBody>
      </p:sp>
      <p:sp>
        <p:nvSpPr>
          <p:cNvPr id="142" name="Google Shape;142;p19"/>
          <p:cNvSpPr txBox="1"/>
          <p:nvPr>
            <p:ph type="title"/>
          </p:nvPr>
        </p:nvSpPr>
        <p:spPr>
          <a:xfrm>
            <a:off x="5098025" y="525850"/>
            <a:ext cx="4046100" cy="6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Potential Indicators of Dyslexia</a:t>
            </a:r>
            <a:endParaRPr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0" st="0"/>
                                            </p:txEl>
                                          </p:spTgt>
                                        </p:tgtEl>
                                        <p:attrNameLst>
                                          <p:attrName>style.visibility</p:attrName>
                                        </p:attrNameLst>
                                      </p:cBhvr>
                                      <p:to>
                                        <p:strVal val="visible"/>
                                      </p:to>
                                    </p:set>
                                    <p:animEffect filter="fade" transition="in">
                                      <p:cBhvr>
                                        <p:cTn dur="1000"/>
                                        <p:tgtEl>
                                          <p:spTgt spid="13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1" st="1"/>
                                            </p:txEl>
                                          </p:spTgt>
                                        </p:tgtEl>
                                        <p:attrNameLst>
                                          <p:attrName>style.visibility</p:attrName>
                                        </p:attrNameLst>
                                      </p:cBhvr>
                                      <p:to>
                                        <p:strVal val="visible"/>
                                      </p:to>
                                    </p:set>
                                    <p:animEffect filter="fade" transition="in">
                                      <p:cBhvr>
                                        <p:cTn dur="1000"/>
                                        <p:tgtEl>
                                          <p:spTgt spid="13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2" st="2"/>
                                            </p:txEl>
                                          </p:spTgt>
                                        </p:tgtEl>
                                        <p:attrNameLst>
                                          <p:attrName>style.visibility</p:attrName>
                                        </p:attrNameLst>
                                      </p:cBhvr>
                                      <p:to>
                                        <p:strVal val="visible"/>
                                      </p:to>
                                    </p:set>
                                    <p:animEffect filter="fade" transition="in">
                                      <p:cBhvr>
                                        <p:cTn dur="1000"/>
                                        <p:tgtEl>
                                          <p:spTgt spid="13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3" st="3"/>
                                            </p:txEl>
                                          </p:spTgt>
                                        </p:tgtEl>
                                        <p:attrNameLst>
                                          <p:attrName>style.visibility</p:attrName>
                                        </p:attrNameLst>
                                      </p:cBhvr>
                                      <p:to>
                                        <p:strVal val="visible"/>
                                      </p:to>
                                    </p:set>
                                    <p:animEffect filter="fade" transition="in">
                                      <p:cBhvr>
                                        <p:cTn dur="1000"/>
                                        <p:tgtEl>
                                          <p:spTgt spid="13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4" st="4"/>
                                            </p:txEl>
                                          </p:spTgt>
                                        </p:tgtEl>
                                        <p:attrNameLst>
                                          <p:attrName>style.visibility</p:attrName>
                                        </p:attrNameLst>
                                      </p:cBhvr>
                                      <p:to>
                                        <p:strVal val="visible"/>
                                      </p:to>
                                    </p:set>
                                    <p:animEffect filter="fade" transition="in">
                                      <p:cBhvr>
                                        <p:cTn dur="1000"/>
                                        <p:tgtEl>
                                          <p:spTgt spid="13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5" st="5"/>
                                            </p:txEl>
                                          </p:spTgt>
                                        </p:tgtEl>
                                        <p:attrNameLst>
                                          <p:attrName>style.visibility</p:attrName>
                                        </p:attrNameLst>
                                      </p:cBhvr>
                                      <p:to>
                                        <p:strVal val="visible"/>
                                      </p:to>
                                    </p:set>
                                    <p:animEffect filter="fade" transition="in">
                                      <p:cBhvr>
                                        <p:cTn dur="1000"/>
                                        <p:tgtEl>
                                          <p:spTgt spid="13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9">
                                            <p:txEl>
                                              <p:pRg end="6" st="6"/>
                                            </p:txEl>
                                          </p:spTgt>
                                        </p:tgtEl>
                                        <p:attrNameLst>
                                          <p:attrName>style.visibility</p:attrName>
                                        </p:attrNameLst>
                                      </p:cBhvr>
                                      <p:to>
                                        <p:strVal val="visible"/>
                                      </p:to>
                                    </p:set>
                                    <p:animEffect filter="fade" transition="in">
                                      <p:cBhvr>
                                        <p:cTn dur="1000"/>
                                        <p:tgtEl>
                                          <p:spTgt spid="13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0" st="0"/>
                                            </p:txEl>
                                          </p:spTgt>
                                        </p:tgtEl>
                                        <p:attrNameLst>
                                          <p:attrName>style.visibility</p:attrName>
                                        </p:attrNameLst>
                                      </p:cBhvr>
                                      <p:to>
                                        <p:strVal val="visible"/>
                                      </p:to>
                                    </p:set>
                                    <p:animEffect filter="fade" transition="in">
                                      <p:cBhvr>
                                        <p:cTn dur="1000"/>
                                        <p:tgtEl>
                                          <p:spTgt spid="1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xEl>
                                              <p:pRg end="1" st="1"/>
                                            </p:txEl>
                                          </p:spTgt>
                                        </p:tgtEl>
                                        <p:attrNameLst>
                                          <p:attrName>style.visibility</p:attrName>
                                        </p:attrNameLst>
                                      </p:cBhvr>
                                      <p:to>
                                        <p:strVal val="visible"/>
                                      </p:to>
                                    </p:set>
                                    <p:animEffect filter="fade" transition="in">
                                      <p:cBhvr>
                                        <p:cTn dur="1000"/>
                                        <p:tgtEl>
                                          <p:spTgt spid="140">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20"/>
          <p:cNvSpPr txBox="1"/>
          <p:nvPr>
            <p:ph type="title"/>
          </p:nvPr>
        </p:nvSpPr>
        <p:spPr>
          <a:xfrm>
            <a:off x="730000" y="1509450"/>
            <a:ext cx="3753600" cy="30255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Screening: Letter-Sound Fluency, Nonsense Word Fluency, Oral Reading Fluency (Accuracy Rates)</a:t>
            </a:r>
            <a:endParaRPr b="0" sz="1400">
              <a:solidFill>
                <a:schemeClr val="accent1"/>
              </a:solidFill>
              <a:latin typeface="Arial"/>
              <a:ea typeface="Arial"/>
              <a:cs typeface="Arial"/>
              <a:sym typeface="Arial"/>
            </a:endParaRPr>
          </a:p>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Informal </a:t>
            </a:r>
            <a:r>
              <a:rPr b="0" lang="en" sz="1400">
                <a:solidFill>
                  <a:schemeClr val="accent1"/>
                </a:solidFill>
                <a:latin typeface="Arial"/>
                <a:ea typeface="Arial"/>
                <a:cs typeface="Arial"/>
                <a:sym typeface="Arial"/>
              </a:rPr>
              <a:t>Phonics Surveys &amp; Reading Inventories</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Real Words</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Nonsense Words</a:t>
            </a:r>
            <a:endParaRPr b="0" sz="1400">
              <a:solidFill>
                <a:schemeClr val="accent1"/>
              </a:solidFill>
              <a:latin typeface="Arial"/>
              <a:ea typeface="Arial"/>
              <a:cs typeface="Arial"/>
              <a:sym typeface="Arial"/>
            </a:endParaRPr>
          </a:p>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Irregular Word Lists</a:t>
            </a:r>
            <a:endParaRPr/>
          </a:p>
        </p:txBody>
      </p:sp>
      <p:sp>
        <p:nvSpPr>
          <p:cNvPr id="148" name="Google Shape;148;p20"/>
          <p:cNvSpPr txBox="1"/>
          <p:nvPr>
            <p:ph idx="2" type="body"/>
          </p:nvPr>
        </p:nvSpPr>
        <p:spPr>
          <a:xfrm>
            <a:off x="5098025" y="1352625"/>
            <a:ext cx="3620100" cy="3025500"/>
          </a:xfrm>
          <a:prstGeom prst="rect">
            <a:avLst/>
          </a:prstGeom>
        </p:spPr>
        <p:txBody>
          <a:bodyPr anchorCtr="0" anchor="t" bIns="91425" lIns="91425" spcFirstLastPara="1" rIns="91425" wrap="square" tIns="91425">
            <a:noAutofit/>
          </a:bodyPr>
          <a:lstStyle/>
          <a:p>
            <a:pPr indent="-317500" lvl="0" marL="457200" rtl="0" algn="l">
              <a:spcBef>
                <a:spcPts val="0"/>
              </a:spcBef>
              <a:spcAft>
                <a:spcPts val="0"/>
              </a:spcAft>
              <a:buSzPts val="1400"/>
              <a:buFont typeface="Arial"/>
              <a:buChar char="●"/>
            </a:pPr>
            <a:r>
              <a:rPr lang="en" sz="1400">
                <a:latin typeface="Arial"/>
                <a:ea typeface="Arial"/>
                <a:cs typeface="Arial"/>
                <a:sym typeface="Arial"/>
              </a:rPr>
              <a:t>Difficulties with word attack skills and phoneme-grapheme (sound-letter) correspondences</a:t>
            </a:r>
            <a:endParaRPr sz="1400">
              <a:latin typeface="Arial"/>
              <a:ea typeface="Arial"/>
              <a:cs typeface="Arial"/>
              <a:sym typeface="Arial"/>
            </a:endParaRPr>
          </a:p>
          <a:p>
            <a:pPr indent="-317500" lvl="0" marL="457200" rtl="0" algn="l">
              <a:spcBef>
                <a:spcPts val="0"/>
              </a:spcBef>
              <a:spcAft>
                <a:spcPts val="0"/>
              </a:spcAft>
              <a:buSzPts val="1400"/>
              <a:buFont typeface="Arial"/>
              <a:buChar char="●"/>
            </a:pPr>
            <a:r>
              <a:rPr lang="en" sz="1400">
                <a:latin typeface="Arial"/>
                <a:ea typeface="Arial"/>
                <a:cs typeface="Arial"/>
                <a:sym typeface="Arial"/>
              </a:rPr>
              <a:t>Accuracy and/or fluency difficulties</a:t>
            </a:r>
            <a:endParaRPr sz="1400">
              <a:latin typeface="Arial"/>
              <a:ea typeface="Arial"/>
              <a:cs typeface="Arial"/>
              <a:sym typeface="Arial"/>
            </a:endParaRPr>
          </a:p>
          <a:p>
            <a:pPr indent="0" lvl="0" marL="914400" rtl="0" algn="l">
              <a:spcBef>
                <a:spcPts val="1600"/>
              </a:spcBef>
              <a:spcAft>
                <a:spcPts val="1600"/>
              </a:spcAft>
              <a:buNone/>
            </a:pPr>
            <a:r>
              <a:t/>
            </a:r>
            <a:endParaRPr/>
          </a:p>
        </p:txBody>
      </p:sp>
      <p:sp>
        <p:nvSpPr>
          <p:cNvPr id="149" name="Google Shape;149;p20"/>
          <p:cNvSpPr txBox="1"/>
          <p:nvPr>
            <p:ph type="title"/>
          </p:nvPr>
        </p:nvSpPr>
        <p:spPr>
          <a:xfrm>
            <a:off x="730000" y="573075"/>
            <a:ext cx="3753600" cy="6729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1900">
                <a:solidFill>
                  <a:schemeClr val="accent1"/>
                </a:solidFill>
                <a:latin typeface="Calibri"/>
                <a:ea typeface="Calibri"/>
                <a:cs typeface="Calibri"/>
                <a:sym typeface="Calibri"/>
              </a:rPr>
              <a:t>Word Recognition &amp; Decoding</a:t>
            </a:r>
            <a:endParaRPr sz="1900"/>
          </a:p>
        </p:txBody>
      </p:sp>
      <p:sp>
        <p:nvSpPr>
          <p:cNvPr id="150" name="Google Shape;150;p20"/>
          <p:cNvSpPr txBox="1"/>
          <p:nvPr>
            <p:ph type="title"/>
          </p:nvPr>
        </p:nvSpPr>
        <p:spPr>
          <a:xfrm>
            <a:off x="5098025" y="573075"/>
            <a:ext cx="4046100" cy="6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dk1"/>
                </a:solidFill>
                <a:latin typeface="Calibri"/>
                <a:ea typeface="Calibri"/>
                <a:cs typeface="Calibri"/>
                <a:sym typeface="Calibri"/>
              </a:rPr>
              <a:t>Potential Indicators of Dyslexia</a:t>
            </a:r>
            <a:endParaRPr sz="2000">
              <a:solidFill>
                <a:schemeClr val="dk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0" st="0"/>
                                            </p:txEl>
                                          </p:spTgt>
                                        </p:tgtEl>
                                        <p:attrNameLst>
                                          <p:attrName>style.visibility</p:attrName>
                                        </p:attrNameLst>
                                      </p:cBhvr>
                                      <p:to>
                                        <p:strVal val="visible"/>
                                      </p:to>
                                    </p:set>
                                    <p:animEffect filter="fade" transition="in">
                                      <p:cBhvr>
                                        <p:cTn dur="1000"/>
                                        <p:tgtEl>
                                          <p:spTgt spid="1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1" st="1"/>
                                            </p:txEl>
                                          </p:spTgt>
                                        </p:tgtEl>
                                        <p:attrNameLst>
                                          <p:attrName>style.visibility</p:attrName>
                                        </p:attrNameLst>
                                      </p:cBhvr>
                                      <p:to>
                                        <p:strVal val="visible"/>
                                      </p:to>
                                    </p:set>
                                    <p:animEffect filter="fade" transition="in">
                                      <p:cBhvr>
                                        <p:cTn dur="1000"/>
                                        <p:tgtEl>
                                          <p:spTgt spid="14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2" st="2"/>
                                            </p:txEl>
                                          </p:spTgt>
                                        </p:tgtEl>
                                        <p:attrNameLst>
                                          <p:attrName>style.visibility</p:attrName>
                                        </p:attrNameLst>
                                      </p:cBhvr>
                                      <p:to>
                                        <p:strVal val="visible"/>
                                      </p:to>
                                    </p:set>
                                    <p:animEffect filter="fade" transition="in">
                                      <p:cBhvr>
                                        <p:cTn dur="1000"/>
                                        <p:tgtEl>
                                          <p:spTgt spid="14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3" st="3"/>
                                            </p:txEl>
                                          </p:spTgt>
                                        </p:tgtEl>
                                        <p:attrNameLst>
                                          <p:attrName>style.visibility</p:attrName>
                                        </p:attrNameLst>
                                      </p:cBhvr>
                                      <p:to>
                                        <p:strVal val="visible"/>
                                      </p:to>
                                    </p:set>
                                    <p:animEffect filter="fade" transition="in">
                                      <p:cBhvr>
                                        <p:cTn dur="1000"/>
                                        <p:tgtEl>
                                          <p:spTgt spid="14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xEl>
                                              <p:pRg end="4" st="4"/>
                                            </p:txEl>
                                          </p:spTgt>
                                        </p:tgtEl>
                                        <p:attrNameLst>
                                          <p:attrName>style.visibility</p:attrName>
                                        </p:attrNameLst>
                                      </p:cBhvr>
                                      <p:to>
                                        <p:strVal val="visible"/>
                                      </p:to>
                                    </p:set>
                                    <p:animEffect filter="fade" transition="in">
                                      <p:cBhvr>
                                        <p:cTn dur="1000"/>
                                        <p:tgtEl>
                                          <p:spTgt spid="14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0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10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2" st="2"/>
                                            </p:txEl>
                                          </p:spTgt>
                                        </p:tgtEl>
                                        <p:attrNameLst>
                                          <p:attrName>style.visibility</p:attrName>
                                        </p:attrNameLst>
                                      </p:cBhvr>
                                      <p:to>
                                        <p:strVal val="visible"/>
                                      </p:to>
                                    </p:set>
                                    <p:animEffect filter="fade" transition="in">
                                      <p:cBhvr>
                                        <p:cTn dur="1000"/>
                                        <p:tgtEl>
                                          <p:spTgt spid="148">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1"/>
          <p:cNvSpPr txBox="1"/>
          <p:nvPr>
            <p:ph type="title"/>
          </p:nvPr>
        </p:nvSpPr>
        <p:spPr>
          <a:xfrm>
            <a:off x="730000" y="1352625"/>
            <a:ext cx="3753600" cy="3290100"/>
          </a:xfrm>
          <a:prstGeom prst="rect">
            <a:avLst/>
          </a:prstGeom>
        </p:spPr>
        <p:txBody>
          <a:bodyPr anchorCtr="0" anchor="t" bIns="91425" lIns="91425" spcFirstLastPara="1" rIns="91425" wrap="square" tIns="91425">
            <a:noAutofit/>
          </a:bodyPr>
          <a:lstStyle/>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Screening: Oral Reading Fluency (Accuracy and Automaticity Rates)</a:t>
            </a:r>
            <a:endParaRPr b="0" sz="1400">
              <a:solidFill>
                <a:schemeClr val="accent1"/>
              </a:solidFill>
              <a:latin typeface="Arial"/>
              <a:ea typeface="Arial"/>
              <a:cs typeface="Arial"/>
              <a:sym typeface="Arial"/>
            </a:endParaRPr>
          </a:p>
          <a:p>
            <a:pPr indent="-317500" lvl="0" marL="4572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Informal Reading Inventories &amp; Curriculum-Based Measurements</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Automaticity</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Accuracy</a:t>
            </a:r>
            <a:endParaRPr b="0" sz="1400">
              <a:solidFill>
                <a:schemeClr val="accent1"/>
              </a:solidFill>
              <a:latin typeface="Arial"/>
              <a:ea typeface="Arial"/>
              <a:cs typeface="Arial"/>
              <a:sym typeface="Arial"/>
            </a:endParaRPr>
          </a:p>
          <a:p>
            <a:pPr indent="-317500" lvl="1" marL="914400" rtl="0" algn="l">
              <a:lnSpc>
                <a:spcPct val="115000"/>
              </a:lnSpc>
              <a:spcBef>
                <a:spcPts val="0"/>
              </a:spcBef>
              <a:spcAft>
                <a:spcPts val="0"/>
              </a:spcAft>
              <a:buClr>
                <a:schemeClr val="accent1"/>
              </a:buClr>
              <a:buSzPts val="1400"/>
              <a:buFont typeface="Arial"/>
              <a:buChar char="○"/>
            </a:pPr>
            <a:r>
              <a:rPr b="0" lang="en" sz="1400">
                <a:solidFill>
                  <a:schemeClr val="accent1"/>
                </a:solidFill>
                <a:latin typeface="Arial"/>
                <a:ea typeface="Arial"/>
                <a:cs typeface="Arial"/>
                <a:sym typeface="Arial"/>
              </a:rPr>
              <a:t>Measures of Prosody</a:t>
            </a:r>
            <a:endParaRPr b="0" sz="1400">
              <a:solidFill>
                <a:schemeClr val="accent1"/>
              </a:solidFill>
              <a:latin typeface="Arial"/>
              <a:ea typeface="Arial"/>
              <a:cs typeface="Arial"/>
              <a:sym typeface="Arial"/>
            </a:endParaRPr>
          </a:p>
          <a:p>
            <a:pPr indent="0" lvl="0" marL="457200" rtl="0" algn="l">
              <a:spcBef>
                <a:spcPts val="1600"/>
              </a:spcBef>
              <a:spcAft>
                <a:spcPts val="0"/>
              </a:spcAft>
              <a:buNone/>
            </a:pPr>
            <a:r>
              <a:t/>
            </a:r>
            <a:endParaRPr b="0" sz="1900"/>
          </a:p>
        </p:txBody>
      </p:sp>
      <p:sp>
        <p:nvSpPr>
          <p:cNvPr id="156" name="Google Shape;156;p21"/>
          <p:cNvSpPr txBox="1"/>
          <p:nvPr>
            <p:ph type="title"/>
          </p:nvPr>
        </p:nvSpPr>
        <p:spPr>
          <a:xfrm>
            <a:off x="730000" y="525850"/>
            <a:ext cx="3753600" cy="6729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1"/>
                </a:solidFill>
                <a:latin typeface="Calibri"/>
                <a:ea typeface="Calibri"/>
                <a:cs typeface="Calibri"/>
                <a:sym typeface="Calibri"/>
              </a:rPr>
              <a:t>Reading Fluency</a:t>
            </a:r>
            <a:endParaRPr sz="20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Effect filter="fade" transition="in">
                                      <p:cBhvr>
                                        <p:cTn dur="1000"/>
                                        <p:tgtEl>
                                          <p:spTgt spid="1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animEffect filter="fade" transition="in">
                                      <p:cBhvr>
                                        <p:cTn dur="1000"/>
                                        <p:tgtEl>
                                          <p:spTgt spid="1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animEffect filter="fade" transition="in">
                                      <p:cBhvr>
                                        <p:cTn dur="1000"/>
                                        <p:tgtEl>
                                          <p:spTgt spid="1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3" st="3"/>
                                            </p:txEl>
                                          </p:spTgt>
                                        </p:tgtEl>
                                        <p:attrNameLst>
                                          <p:attrName>style.visibility</p:attrName>
                                        </p:attrNameLst>
                                      </p:cBhvr>
                                      <p:to>
                                        <p:strVal val="visible"/>
                                      </p:to>
                                    </p:set>
                                    <p:animEffect filter="fade" transition="in">
                                      <p:cBhvr>
                                        <p:cTn dur="1000"/>
                                        <p:tgtEl>
                                          <p:spTgt spid="1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4" st="4"/>
                                            </p:txEl>
                                          </p:spTgt>
                                        </p:tgtEl>
                                        <p:attrNameLst>
                                          <p:attrName>style.visibility</p:attrName>
                                        </p:attrNameLst>
                                      </p:cBhvr>
                                      <p:to>
                                        <p:strVal val="visible"/>
                                      </p:to>
                                    </p:set>
                                    <p:animEffect filter="fade" transition="in">
                                      <p:cBhvr>
                                        <p:cTn dur="1000"/>
                                        <p:tgtEl>
                                          <p:spTgt spid="15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5" st="5"/>
                                            </p:txEl>
                                          </p:spTgt>
                                        </p:tgtEl>
                                        <p:attrNameLst>
                                          <p:attrName>style.visibility</p:attrName>
                                        </p:attrNameLst>
                                      </p:cBhvr>
                                      <p:to>
                                        <p:strVal val="visible"/>
                                      </p:to>
                                    </p:set>
                                    <p:animEffect filter="fade" transition="in">
                                      <p:cBhvr>
                                        <p:cTn dur="1000"/>
                                        <p:tgtEl>
                                          <p:spTgt spid="155">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